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20"/>
  </p:notesMasterIdLst>
  <p:sldIdLst>
    <p:sldId id="257" r:id="rId2"/>
    <p:sldId id="262"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 id="355" r:id="rId90"/>
    <p:sldId id="356" r:id="rId91"/>
    <p:sldId id="357" r:id="rId92"/>
    <p:sldId id="358" r:id="rId93"/>
    <p:sldId id="359" r:id="rId94"/>
    <p:sldId id="360" r:id="rId95"/>
    <p:sldId id="361" r:id="rId96"/>
    <p:sldId id="362" r:id="rId97"/>
    <p:sldId id="363" r:id="rId98"/>
    <p:sldId id="364" r:id="rId99"/>
    <p:sldId id="365" r:id="rId100"/>
    <p:sldId id="366" r:id="rId101"/>
    <p:sldId id="367" r:id="rId102"/>
    <p:sldId id="368" r:id="rId103"/>
    <p:sldId id="369" r:id="rId104"/>
    <p:sldId id="370" r:id="rId105"/>
    <p:sldId id="371" r:id="rId106"/>
    <p:sldId id="372" r:id="rId107"/>
    <p:sldId id="373" r:id="rId108"/>
    <p:sldId id="374" r:id="rId109"/>
    <p:sldId id="375" r:id="rId110"/>
    <p:sldId id="376" r:id="rId111"/>
    <p:sldId id="377" r:id="rId112"/>
    <p:sldId id="378" r:id="rId113"/>
    <p:sldId id="379" r:id="rId114"/>
    <p:sldId id="380" r:id="rId115"/>
    <p:sldId id="381" r:id="rId116"/>
    <p:sldId id="382" r:id="rId117"/>
    <p:sldId id="383" r:id="rId118"/>
    <p:sldId id="390" r:id="rId119"/>
  </p:sldIdLst>
  <p:sldSz cx="9144000" cy="5143500" type="screen16x9"/>
  <p:notesSz cx="6858000" cy="9144000"/>
  <p:embeddedFontLst>
    <p:embeddedFont>
      <p:font typeface="DM Sans" panose="020B0604020202020204" charset="0"/>
      <p:regular r:id="rId121"/>
      <p:bold r:id="rId122"/>
      <p:italic r:id="rId123"/>
      <p:boldItalic r:id="rId124"/>
    </p:embeddedFont>
    <p:embeddedFont>
      <p:font typeface="Helvetica Neue" panose="020B0604020202020204" charset="0"/>
      <p:regular r:id="rId125"/>
      <p:bold r:id="rId126"/>
      <p:italic r:id="rId127"/>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27">
          <p15:clr>
            <a:srgbClr val="A4A3A4"/>
          </p15:clr>
        </p15:guide>
        <p15:guide id="3" pos="299">
          <p15:clr>
            <a:srgbClr val="9AA0A6"/>
          </p15:clr>
        </p15:guide>
        <p15:guide id="4" orient="horz" pos="283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0" y="84"/>
      </p:cViewPr>
      <p:guideLst>
        <p:guide orient="horz" pos="295"/>
        <p:guide pos="5427"/>
        <p:guide pos="299"/>
        <p:guide orient="horz" pos="28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28"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4.fntdata"/><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5afbca2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125afbca27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25afbca27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125afbca27b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39ba25d724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9" name="Google Shape;1059;g139ba25d724_0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39ba25d72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139ba25d724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39ba25d724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4" name="Google Shape;1074;g139ba25d724_0_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139ba25d724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g139ba25d724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39ba25d724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8" name="Google Shape;1088;g139ba25d724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39ba25d724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g139ba25d724_0_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39ba25d724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g139ba25d724_0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39ba25d724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1" name="Google Shape;1111;g139ba25d724_0_4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39ba25d724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0" name="Google Shape;1120;g139ba25d724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39ba25d724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9" name="Google Shape;1129;g139ba25d724_0_4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5afbca27b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125afbca27b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39ba25d724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8" name="Google Shape;1138;g139ba25d724_0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39ba25d724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8" name="Google Shape;1148;g139ba25d724_0_4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139ba25d724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139ba25d724_0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39ba25d724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8" name="Google Shape;1168;g139ba25d724_0_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139ba25d724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8" name="Google Shape;1178;g139ba25d724_0_5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139ba25d724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7" name="Google Shape;1187;g139ba25d724_0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39ba25d724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g139ba25d724_0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39ba25d724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7" name="Google Shape;1207;g139ba25d724_0_5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139ba25d724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9" name="Google Shape;1289;g139ba25d724_0_6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5afbca27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125afbca27b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5afbca27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125afbca27b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5afbca27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125afbca27b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5afbca27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125afbca27b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5afbca27b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125afbca27b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5afbca27b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25afbca27b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25afbca27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125afbca27b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25c623c72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25c623c72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5afbca27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125afbca27b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5afbca27b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125afbca27b_0_5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5afbca27b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125afbca27b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25afbca27b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125afbca27b_0_6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25afbca27b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25afbca27b_0_6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5afbca27b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125afbca27b_0_7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25afbca27b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125afbca27b_0_7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25afbca27b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25afbca27b_0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25afbca27b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125afbca27b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25afbca27b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125afbca27b_0_7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25afbca27b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25afbca27b_0_6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5afbca27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125afbca27b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25afbca27b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125afbca27b_0_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25afbca27b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125afbca27b_0_7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25afbca27b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125afbca27b_0_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25afbca27b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125afbca27b_0_7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25afbca27b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125afbca27b_0_7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25afbca27b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125afbca27b_0_7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25afbca27b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125afbca27b_0_7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5afbca27b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25afbca27b_0_3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25afbca27b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125afbca27b_0_7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25afbca27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125afbca27b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5afbca27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125afbca27b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25c623c72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25c623c72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25afbca27b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125afbca27b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25afbca27b_0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125afbca27b_0_8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25afbca27b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125afbca27b_0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25afbca27b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g125afbca27b_0_8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25c623c72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125c623c72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25c623c72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125c623c72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25c623c72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125c623c72e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25c623c72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125c623c72e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25c623c72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125c623c72e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5afbca27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125afbca27b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25c623c7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125c623c72e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25c623c72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g125c623c72e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25afbca27b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125afbca27b_0_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5afbca27b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25afbca27b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r>
              <a:rPr lang="es" b="1">
                <a:solidFill>
                  <a:schemeClr val="dk1"/>
                </a:solidFill>
                <a:latin typeface="DM Sans"/>
                <a:ea typeface="DM Sans"/>
                <a:cs typeface="DM Sans"/>
                <a:sym typeface="DM Sans"/>
              </a:rPr>
              <a:t>Verdadero el SVM intenta encontrar el mejor hiperplano que no necesariamente es lineal para generar la mejor separación entre clases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25afbca27b_0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25afbca27b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25afbca27b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g125afbca27b_0_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25afbca27b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g125afbca27b_0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600">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25afbca27b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125afbca27b_0_4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25afbca27b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125afbca27b_0_4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25afbca27b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125afbca27b_0_4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5afbca27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125afbca27b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39ba25d7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139ba25d72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39ba25d72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139ba25d724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39ba25d72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39ba25d72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39ba25d724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39ba25d724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39ba25d724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139ba25d724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39ba25d72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139ba25d724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39ba25d72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139ba25d724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39ba25d7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g139ba25d724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39ba25d724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139ba25d724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9ba25d72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39ba25d724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25afbca27b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125afbca27b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39ba25d72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39ba25d724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39ba25d72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39ba25d72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39ba25d72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39ba25d72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39ba25d72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g139ba25d72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39ba25d72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139ba25d724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39ba25d72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139ba25d724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39ba25d72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139ba25d724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39ba25d72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139ba25d724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39ba25d724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g139ba25d724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39ba25d72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 name="Google Shape;869;g139ba25d724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5afbca27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125afbca27b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39ba25d72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g139ba25d724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39ba25d72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5" name="Google Shape;885;g139ba25d724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39ba25d72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0" name="Google Shape;890;g139ba25d724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39ba25d724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139ba25d724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39ba25d724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g139ba25d724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39ba25d724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139ba25d724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39ba25d724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6" name="Google Shape;926;g139ba25d724_0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39ba25d72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g139ba25d724_0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9ba25d724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g139ba25d724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39ba25d724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139ba25d724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5afbca27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125afbca27b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39ba25d72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7" name="Google Shape;967;g139ba25d724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39ba25d724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g139ba25d724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39ba25d724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g139ba25d724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39ba25d724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139ba25d724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39ba25d724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4" name="Google Shape;1004;g139ba25d724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39ba25d724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3" name="Google Shape;1013;g139ba25d724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139ba25d724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139ba25d724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39ba25d7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0" name="Google Shape;1030;g139ba25d724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39ba25d724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0" name="Google Shape;1040;g139ba25d724_0_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39ba25d724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 name="Google Shape;1049;g139ba25d724_0_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A">
  <p:cSld name="SECTION_HEADER_1_1_1_1_1_1_1_1_1_1">
    <p:spTree>
      <p:nvGrpSpPr>
        <p:cNvPr id="1"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p:cSld name="SECTION_HEADER_1_1_1_1_1_1_1_1_1_2">
    <p:spTree>
      <p:nvGrpSpPr>
        <p:cNvPr id="1"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spTree>
      <p:nvGrpSpPr>
        <p:cNvPr id="1"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2-B">
  <p:cSld name="SECTION_HEADER_1_2">
    <p:spTree>
      <p:nvGrpSpPr>
        <p:cNvPr id="1"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2">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3-B 1">
  <p:cSld name="SECTION_HEADER_1_1_1_1_1_1_1_1_1_9">
    <p:spTree>
      <p:nvGrpSpPr>
        <p:cNvPr id="1" name="Shape 60"/>
        <p:cNvGrpSpPr/>
        <p:nvPr/>
      </p:nvGrpSpPr>
      <p:grpSpPr>
        <a:xfrm>
          <a:off x="0" y="0"/>
          <a:ext cx="0" cy="0"/>
          <a:chOff x="0" y="0"/>
          <a:chExt cx="0" cy="0"/>
        </a:xfrm>
      </p:grpSpPr>
      <p:pic>
        <p:nvPicPr>
          <p:cNvPr id="61" name="Google Shape;61;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rátula 1">
  <p:cSld name="SECTION_HEADER_1_1_1_2">
    <p:spTree>
      <p:nvGrpSpPr>
        <p:cNvPr id="1" name="Shape 62"/>
        <p:cNvGrpSpPr/>
        <p:nvPr/>
      </p:nvGrpSpPr>
      <p:grpSpPr>
        <a:xfrm>
          <a:off x="0" y="0"/>
          <a:ext cx="0" cy="0"/>
          <a:chOff x="0" y="0"/>
          <a:chExt cx="0" cy="0"/>
        </a:xfrm>
      </p:grpSpPr>
      <p:pic>
        <p:nvPicPr>
          <p:cNvPr id="63" name="Google Shape;63;p19"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adro">
  <p:cSld name="SECTION_HEADER_1_1_1_1_1_1">
    <p:spTree>
      <p:nvGrpSpPr>
        <p:cNvPr id="1" name="Shape 64"/>
        <p:cNvGrpSpPr/>
        <p:nvPr/>
      </p:nvGrpSpPr>
      <p:grpSpPr>
        <a:xfrm>
          <a:off x="0" y="0"/>
          <a:ext cx="0" cy="0"/>
          <a:chOff x="0" y="0"/>
          <a:chExt cx="0" cy="0"/>
        </a:xfrm>
      </p:grpSpPr>
      <p:pic>
        <p:nvPicPr>
          <p:cNvPr id="65" name="Google Shape;65;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3">
  <p:cSld name="SECTION_HEADER_1_1_1_1_1_2">
    <p:spTree>
      <p:nvGrpSpPr>
        <p:cNvPr id="1" name="Shape 66"/>
        <p:cNvGrpSpPr/>
        <p:nvPr/>
      </p:nvGrpSpPr>
      <p:grpSpPr>
        <a:xfrm>
          <a:off x="0" y="0"/>
          <a:ext cx="0" cy="0"/>
          <a:chOff x="0" y="0"/>
          <a:chExt cx="0" cy="0"/>
        </a:xfrm>
      </p:grpSpPr>
      <p:pic>
        <p:nvPicPr>
          <p:cNvPr id="67" name="Google Shape;67;p2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rátula 2">
  <p:cSld name="SECTION_HEADER_1_1_1_1">
    <p:spTree>
      <p:nvGrpSpPr>
        <p:cNvPr id="1" name="Shape 68"/>
        <p:cNvGrpSpPr/>
        <p:nvPr/>
      </p:nvGrpSpPr>
      <p:grpSpPr>
        <a:xfrm>
          <a:off x="0" y="0"/>
          <a:ext cx="0" cy="0"/>
          <a:chOff x="0" y="0"/>
          <a:chExt cx="0" cy="0"/>
        </a:xfrm>
      </p:grpSpPr>
      <p:pic>
        <p:nvPicPr>
          <p:cNvPr id="69" name="Google Shape;69;p22"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rátula 1 1">
  <p:cSld name="SECTION_HEADER_1_1_1_3">
    <p:spTree>
      <p:nvGrpSpPr>
        <p:cNvPr id="1" name="Shape 70"/>
        <p:cNvGrpSpPr/>
        <p:nvPr/>
      </p:nvGrpSpPr>
      <p:grpSpPr>
        <a:xfrm>
          <a:off x="0" y="0"/>
          <a:ext cx="0" cy="0"/>
          <a:chOff x="0" y="0"/>
          <a:chExt cx="0" cy="0"/>
        </a:xfrm>
      </p:grpSpPr>
      <p:pic>
        <p:nvPicPr>
          <p:cNvPr id="71" name="Google Shape;71;p2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3-B 2">
  <p:cSld name="SECTION_HEADER_1_1_1_1_1_1_1_1_1_10">
    <p:spTree>
      <p:nvGrpSpPr>
        <p:cNvPr id="1" name="Shape 72"/>
        <p:cNvGrpSpPr/>
        <p:nvPr/>
      </p:nvGrpSpPr>
      <p:grpSpPr>
        <a:xfrm>
          <a:off x="0" y="0"/>
          <a:ext cx="0" cy="0"/>
          <a:chOff x="0" y="0"/>
          <a:chExt cx="0" cy="0"/>
        </a:xfrm>
      </p:grpSpPr>
      <p:pic>
        <p:nvPicPr>
          <p:cNvPr id="73" name="Google Shape;73;p2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2-B 1">
  <p:cSld name="SECTION_HEADER_1_3">
    <p:spTree>
      <p:nvGrpSpPr>
        <p:cNvPr id="1" name="Shape 74"/>
        <p:cNvGrpSpPr/>
        <p:nvPr/>
      </p:nvGrpSpPr>
      <p:grpSpPr>
        <a:xfrm>
          <a:off x="0" y="0"/>
          <a:ext cx="0" cy="0"/>
          <a:chOff x="0" y="0"/>
          <a:chExt cx="0" cy="0"/>
        </a:xfrm>
      </p:grpSpPr>
      <p:pic>
        <p:nvPicPr>
          <p:cNvPr id="75" name="Google Shape;75;p25" title="logo coderhouse"/>
          <p:cNvPicPr preferRelativeResize="0"/>
          <p:nvPr/>
        </p:nvPicPr>
        <p:blipFill rotWithShape="1">
          <a:blip r:embed="rId2">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2-B 2">
  <p:cSld name="SECTION_HEADER_1_4">
    <p:spTree>
      <p:nvGrpSpPr>
        <p:cNvPr id="1" name="Shape 76"/>
        <p:cNvGrpSpPr/>
        <p:nvPr/>
      </p:nvGrpSpPr>
      <p:grpSpPr>
        <a:xfrm>
          <a:off x="0" y="0"/>
          <a:ext cx="0" cy="0"/>
          <a:chOff x="0" y="0"/>
          <a:chExt cx="0" cy="0"/>
        </a:xfrm>
      </p:grpSpPr>
      <p:pic>
        <p:nvPicPr>
          <p:cNvPr id="77" name="Google Shape;77;p26" title="logo coderhouse"/>
          <p:cNvPicPr preferRelativeResize="0"/>
          <p:nvPr/>
        </p:nvPicPr>
        <p:blipFill>
          <a:blip r:embed="rId2">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pattFill prst="pct5">
          <a:fgClr>
            <a:schemeClr val="accent1"/>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11.xml"/><Relationship Id="rId5" Type="http://schemas.openxmlformats.org/officeDocument/2006/relationships/image" Target="../media/image87.png"/><Relationship Id="rId4" Type="http://schemas.openxmlformats.org/officeDocument/2006/relationships/image" Target="../media/image8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2.xml"/><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4.xml"/><Relationship Id="rId1" Type="http://schemas.openxmlformats.org/officeDocument/2006/relationships/slideLayout" Target="../slideLayouts/slideLayout11.xml"/><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6.xml"/><Relationship Id="rId1" Type="http://schemas.openxmlformats.org/officeDocument/2006/relationships/slideLayout" Target="../slideLayouts/slideLayout11.xml"/><Relationship Id="rId5" Type="http://schemas.openxmlformats.org/officeDocument/2006/relationships/image" Target="../media/image92.png"/><Relationship Id="rId4" Type="http://schemas.openxmlformats.org/officeDocument/2006/relationships/image" Target="../media/image91.png"/></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7.xml"/><Relationship Id="rId1" Type="http://schemas.openxmlformats.org/officeDocument/2006/relationships/slideLayout" Target="../slideLayouts/slideLayout11.xml"/><Relationship Id="rId5" Type="http://schemas.openxmlformats.org/officeDocument/2006/relationships/image" Target="../media/image94.png"/><Relationship Id="rId4" Type="http://schemas.openxmlformats.org/officeDocument/2006/relationships/image" Target="../media/image93.png"/></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8.xml"/><Relationship Id="rId1" Type="http://schemas.openxmlformats.org/officeDocument/2006/relationships/slideLayout" Target="../slideLayouts/slideLayout11.xml"/><Relationship Id="rId5" Type="http://schemas.openxmlformats.org/officeDocument/2006/relationships/image" Target="../media/image96.png"/><Relationship Id="rId4" Type="http://schemas.openxmlformats.org/officeDocument/2006/relationships/image" Target="../media/image95.png"/></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9.xml"/><Relationship Id="rId1" Type="http://schemas.openxmlformats.org/officeDocument/2006/relationships/slideLayout" Target="../slideLayouts/slideLayout11.xml"/><Relationship Id="rId5" Type="http://schemas.openxmlformats.org/officeDocument/2006/relationships/image" Target="../media/image98.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0.xm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99.png"/></Relationships>
</file>

<file path=ppt/slides/_rels/slide1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1.xml"/><Relationship Id="rId1" Type="http://schemas.openxmlformats.org/officeDocument/2006/relationships/slideLayout" Target="../slideLayouts/slideLayout11.xml"/><Relationship Id="rId5" Type="http://schemas.openxmlformats.org/officeDocument/2006/relationships/image" Target="../media/image102.png"/><Relationship Id="rId4" Type="http://schemas.openxmlformats.org/officeDocument/2006/relationships/image" Target="../media/image101.png"/></Relationships>
</file>

<file path=ppt/slides/_rels/slide1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2.xml"/><Relationship Id="rId1" Type="http://schemas.openxmlformats.org/officeDocument/2006/relationships/slideLayout" Target="../slideLayouts/slideLayout11.xml"/><Relationship Id="rId5" Type="http://schemas.openxmlformats.org/officeDocument/2006/relationships/image" Target="../media/image104.png"/><Relationship Id="rId4" Type="http://schemas.openxmlformats.org/officeDocument/2006/relationships/image" Target="../media/image103.png"/></Relationships>
</file>

<file path=ppt/slides/_rels/slide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3.xml"/><Relationship Id="rId1" Type="http://schemas.openxmlformats.org/officeDocument/2006/relationships/slideLayout" Target="../slideLayouts/slideLayout11.xml"/><Relationship Id="rId5" Type="http://schemas.openxmlformats.org/officeDocument/2006/relationships/image" Target="../media/image106.png"/><Relationship Id="rId4" Type="http://schemas.openxmlformats.org/officeDocument/2006/relationships/image" Target="../media/image105.png"/></Relationships>
</file>

<file path=ppt/slides/_rels/slide1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4.xml"/><Relationship Id="rId1" Type="http://schemas.openxmlformats.org/officeDocument/2006/relationships/slideLayout" Target="../slideLayouts/slideLayout11.xml"/><Relationship Id="rId5" Type="http://schemas.openxmlformats.org/officeDocument/2006/relationships/image" Target="../media/image108.png"/><Relationship Id="rId4" Type="http://schemas.openxmlformats.org/officeDocument/2006/relationships/image" Target="../media/image107.png"/></Relationships>
</file>

<file path=ppt/slides/_rels/slide1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5.xml"/><Relationship Id="rId1" Type="http://schemas.openxmlformats.org/officeDocument/2006/relationships/slideLayout" Target="../slideLayouts/slideLayout11.xml"/><Relationship Id="rId5" Type="http://schemas.openxmlformats.org/officeDocument/2006/relationships/image" Target="../media/image110.png"/><Relationship Id="rId4" Type="http://schemas.openxmlformats.org/officeDocument/2006/relationships/image" Target="../media/image109.png"/></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hyperlink" Target="https://towardsdatascience.com/11-dimensionality-reduction-techniques-you-should-know-in-2021-dcb9500d388b" TargetMode="Externa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hyperlink" Target="https://www.kaggle.com/mirichoi0218/insurance" TargetMode="Externa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1.xml"/><Relationship Id="rId5" Type="http://schemas.openxmlformats.org/officeDocument/2006/relationships/image" Target="../media/image56.png"/><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11.xml"/><Relationship Id="rId5" Type="http://schemas.openxmlformats.org/officeDocument/2006/relationships/image" Target="../media/image56.png"/><Relationship Id="rId4" Type="http://schemas.openxmlformats.org/officeDocument/2006/relationships/image" Target="../media/image5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57.pn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11.xml"/><Relationship Id="rId5" Type="http://schemas.openxmlformats.org/officeDocument/2006/relationships/image" Target="../media/image58.png"/><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11.xml"/><Relationship Id="rId5" Type="http://schemas.openxmlformats.org/officeDocument/2006/relationships/image" Target="../media/image61.png"/><Relationship Id="rId4"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11.xml"/><Relationship Id="rId5" Type="http://schemas.openxmlformats.org/officeDocument/2006/relationships/image" Target="../media/image63.png"/><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11.xml"/><Relationship Id="rId5" Type="http://schemas.openxmlformats.org/officeDocument/2006/relationships/image" Target="../media/image65.png"/><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8.xml"/><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9.xml"/><Relationship Id="rId1" Type="http://schemas.openxmlformats.org/officeDocument/2006/relationships/slideLayout" Target="../slideLayouts/slideLayout11.xml"/><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1.xml"/><Relationship Id="rId5" Type="http://schemas.openxmlformats.org/officeDocument/2006/relationships/image" Target="../media/image71.png"/><Relationship Id="rId4" Type="http://schemas.openxmlformats.org/officeDocument/2006/relationships/image" Target="../media/image70.png"/></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11.xml"/><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1.xml"/><Relationship Id="rId5" Type="http://schemas.openxmlformats.org/officeDocument/2006/relationships/image" Target="../media/image76.png"/><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6.xml"/><Relationship Id="rId1" Type="http://schemas.openxmlformats.org/officeDocument/2006/relationships/slideLayout" Target="../slideLayouts/slideLayout11.xml"/><Relationship Id="rId5" Type="http://schemas.openxmlformats.org/officeDocument/2006/relationships/image" Target="../media/image79.png"/><Relationship Id="rId4" Type="http://schemas.openxmlformats.org/officeDocument/2006/relationships/image" Target="../media/image78.png"/></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7.xml"/><Relationship Id="rId1" Type="http://schemas.openxmlformats.org/officeDocument/2006/relationships/slideLayout" Target="../slideLayouts/slideLayout11.xml"/><Relationship Id="rId5" Type="http://schemas.openxmlformats.org/officeDocument/2006/relationships/image" Target="../media/image81.png"/><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8.xml"/><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82.png"/></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9.xml"/><Relationship Id="rId1" Type="http://schemas.openxmlformats.org/officeDocument/2006/relationships/slideLayout" Target="../slideLayouts/slideLayout11.xml"/><Relationship Id="rId5" Type="http://schemas.openxmlformats.org/officeDocument/2006/relationships/image" Target="../media/image85.png"/><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8"/>
          <p:cNvSpPr txBox="1"/>
          <p:nvPr/>
        </p:nvSpPr>
        <p:spPr>
          <a:xfrm>
            <a:off x="660150" y="1986388"/>
            <a:ext cx="7823700" cy="18471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dirty="0">
                <a:solidFill>
                  <a:schemeClr val="accent1"/>
                </a:solidFill>
                <a:latin typeface="DM Sans"/>
                <a:ea typeface="DM Sans"/>
                <a:cs typeface="DM Sans"/>
                <a:sym typeface="DM Sans"/>
              </a:rPr>
              <a:t>Algoritmos de Agrupación II &amp; Selección del algoritmo y Entrenamiento del Modelo I</a:t>
            </a:r>
            <a:endParaRPr sz="4000" b="1" dirty="0">
              <a:solidFill>
                <a:schemeClr val="accent1"/>
              </a:solidFill>
              <a:latin typeface="DM Sans"/>
              <a:ea typeface="DM Sans"/>
              <a:cs typeface="DM Sans"/>
              <a:sym typeface="DM Sans"/>
            </a:endParaRPr>
          </a:p>
        </p:txBody>
      </p:sp>
      <p:sp>
        <p:nvSpPr>
          <p:cNvPr id="91" name="Google Shape;91;p28"/>
          <p:cNvSpPr txBox="1"/>
          <p:nvPr/>
        </p:nvSpPr>
        <p:spPr>
          <a:xfrm>
            <a:off x="1330150" y="1310013"/>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a:t>
            </a:r>
            <a:r>
              <a:rPr lang="es" sz="1800" b="1">
                <a:solidFill>
                  <a:schemeClr val="lt1"/>
                </a:solidFill>
                <a:latin typeface="DM Sans"/>
                <a:ea typeface="DM Sans"/>
                <a:cs typeface="DM Sans"/>
                <a:sym typeface="DM Sans"/>
              </a:rPr>
              <a:t>23</a:t>
            </a:r>
            <a:r>
              <a:rPr lang="es" sz="1800" b="1" i="0" u="none" strike="noStrike" cap="none">
                <a:solidFill>
                  <a:schemeClr val="lt1"/>
                </a:solidFill>
                <a:latin typeface="DM Sans"/>
                <a:ea typeface="DM Sans"/>
                <a:cs typeface="DM Sans"/>
                <a:sym typeface="DM Sans"/>
              </a:rPr>
              <a:t>.</a:t>
            </a:r>
            <a:r>
              <a:rPr lang="es" sz="1800" b="0" i="0" u="none" strike="noStrike" cap="non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DATA SCIENCE</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244" name="Google Shape;244;p4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45" name="Google Shape;245;p42"/>
          <p:cNvPicPr preferRelativeResize="0"/>
          <p:nvPr/>
        </p:nvPicPr>
        <p:blipFill>
          <a:blip r:embed="rId3">
            <a:alphaModFix/>
          </a:blip>
          <a:stretch>
            <a:fillRect/>
          </a:stretch>
        </p:blipFill>
        <p:spPr>
          <a:xfrm>
            <a:off x="7703282" y="467993"/>
            <a:ext cx="911525" cy="911550"/>
          </a:xfrm>
          <a:prstGeom prst="rect">
            <a:avLst/>
          </a:prstGeom>
          <a:noFill/>
          <a:ln>
            <a:noFill/>
          </a:ln>
        </p:spPr>
      </p:pic>
      <p:sp>
        <p:nvSpPr>
          <p:cNvPr id="246" name="Google Shape;246;p42"/>
          <p:cNvSpPr txBox="1"/>
          <p:nvPr/>
        </p:nvSpPr>
        <p:spPr>
          <a:xfrm>
            <a:off x="595838" y="3296525"/>
            <a:ext cx="373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Si juntamos los dos punto tenemos el centro de gravedad o la media global de los individuos</a:t>
            </a:r>
            <a:endParaRPr>
              <a:latin typeface="DM Sans"/>
              <a:ea typeface="DM Sans"/>
              <a:cs typeface="DM Sans"/>
              <a:sym typeface="DM Sans"/>
            </a:endParaRPr>
          </a:p>
        </p:txBody>
      </p:sp>
      <p:sp>
        <p:nvSpPr>
          <p:cNvPr id="247" name="Google Shape;247;p42"/>
          <p:cNvSpPr txBox="1"/>
          <p:nvPr/>
        </p:nvSpPr>
        <p:spPr>
          <a:xfrm>
            <a:off x="4608500" y="3353550"/>
            <a:ext cx="373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Si hacemos que este punto sea el nuevo centro (0,0) no afecta la posición relativa de los puntos</a:t>
            </a:r>
            <a:endParaRPr>
              <a:latin typeface="DM Sans"/>
              <a:ea typeface="DM Sans"/>
              <a:cs typeface="DM Sans"/>
              <a:sym typeface="DM Sans"/>
            </a:endParaRPr>
          </a:p>
        </p:txBody>
      </p:sp>
      <p:pic>
        <p:nvPicPr>
          <p:cNvPr id="248" name="Google Shape;248;p42"/>
          <p:cNvPicPr preferRelativeResize="0"/>
          <p:nvPr/>
        </p:nvPicPr>
        <p:blipFill>
          <a:blip r:embed="rId4">
            <a:alphaModFix/>
          </a:blip>
          <a:stretch>
            <a:fillRect/>
          </a:stretch>
        </p:blipFill>
        <p:spPr>
          <a:xfrm>
            <a:off x="475200" y="1432095"/>
            <a:ext cx="4133301" cy="1864430"/>
          </a:xfrm>
          <a:prstGeom prst="rect">
            <a:avLst/>
          </a:prstGeom>
          <a:noFill/>
          <a:ln>
            <a:noFill/>
          </a:ln>
        </p:spPr>
      </p:pic>
      <p:pic>
        <p:nvPicPr>
          <p:cNvPr id="249" name="Google Shape;249;p42"/>
          <p:cNvPicPr preferRelativeResize="0"/>
          <p:nvPr/>
        </p:nvPicPr>
        <p:blipFill>
          <a:blip r:embed="rId5">
            <a:alphaModFix/>
          </a:blip>
          <a:stretch>
            <a:fillRect/>
          </a:stretch>
        </p:blipFill>
        <p:spPr>
          <a:xfrm>
            <a:off x="4832175" y="1286524"/>
            <a:ext cx="3515835" cy="2155575"/>
          </a:xfrm>
          <a:prstGeom prst="rect">
            <a:avLst/>
          </a:prstGeom>
          <a:no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37"/>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062" name="Google Shape;1062;p137"/>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063" name="Google Shape;1063;p137"/>
          <p:cNvPicPr preferRelativeResize="0"/>
          <p:nvPr/>
        </p:nvPicPr>
        <p:blipFill>
          <a:blip r:embed="rId4">
            <a:alphaModFix/>
          </a:blip>
          <a:stretch>
            <a:fillRect/>
          </a:stretch>
        </p:blipFill>
        <p:spPr>
          <a:xfrm>
            <a:off x="475200" y="1095900"/>
            <a:ext cx="4217437" cy="2335725"/>
          </a:xfrm>
          <a:prstGeom prst="rect">
            <a:avLst/>
          </a:prstGeom>
          <a:noFill/>
          <a:ln>
            <a:noFill/>
          </a:ln>
        </p:spPr>
      </p:pic>
      <p:pic>
        <p:nvPicPr>
          <p:cNvPr id="1064" name="Google Shape;1064;p137"/>
          <p:cNvPicPr preferRelativeResize="0"/>
          <p:nvPr/>
        </p:nvPicPr>
        <p:blipFill>
          <a:blip r:embed="rId5">
            <a:alphaModFix/>
          </a:blip>
          <a:stretch>
            <a:fillRect/>
          </a:stretch>
        </p:blipFill>
        <p:spPr>
          <a:xfrm>
            <a:off x="4969875" y="1299300"/>
            <a:ext cx="3618350" cy="2151450"/>
          </a:xfrm>
          <a:prstGeom prst="rect">
            <a:avLst/>
          </a:prstGeom>
          <a:noFill/>
          <a:ln>
            <a:noFill/>
          </a:ln>
        </p:spPr>
      </p:pic>
      <p:sp>
        <p:nvSpPr>
          <p:cNvPr id="1065" name="Google Shape;1065;p137"/>
          <p:cNvSpPr txBox="1"/>
          <p:nvPr/>
        </p:nvSpPr>
        <p:spPr>
          <a:xfrm>
            <a:off x="473350" y="3366950"/>
            <a:ext cx="3670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Usamos el modelo de </a:t>
            </a:r>
            <a:r>
              <a:rPr lang="es" b="1">
                <a:latin typeface="DM Sans"/>
                <a:ea typeface="DM Sans"/>
                <a:cs typeface="DM Sans"/>
                <a:sym typeface="DM Sans"/>
              </a:rPr>
              <a:t>Regresión Logística </a:t>
            </a:r>
            <a:r>
              <a:rPr lang="es">
                <a:latin typeface="DM Sans"/>
                <a:ea typeface="DM Sans"/>
                <a:cs typeface="DM Sans"/>
                <a:sym typeface="DM Sans"/>
              </a:rPr>
              <a:t>si identificar pacientes </a:t>
            </a:r>
            <a:r>
              <a:rPr lang="es" b="1">
                <a:latin typeface="DM Sans"/>
                <a:ea typeface="DM Sans"/>
                <a:cs typeface="DM Sans"/>
                <a:sym typeface="DM Sans"/>
              </a:rPr>
              <a:t>sin </a:t>
            </a:r>
            <a:r>
              <a:rPr lang="es">
                <a:latin typeface="DM Sans"/>
                <a:ea typeface="DM Sans"/>
                <a:cs typeface="DM Sans"/>
                <a:sym typeface="DM Sans"/>
              </a:rPr>
              <a:t>heart disease es más importante que identificar pacientes </a:t>
            </a:r>
            <a:r>
              <a:rPr lang="es" b="1">
                <a:latin typeface="DM Sans"/>
                <a:ea typeface="DM Sans"/>
                <a:cs typeface="DM Sans"/>
                <a:sym typeface="DM Sans"/>
              </a:rPr>
              <a:t>con </a:t>
            </a:r>
            <a:r>
              <a:rPr lang="es">
                <a:latin typeface="DM Sans"/>
                <a:ea typeface="DM Sans"/>
                <a:cs typeface="DM Sans"/>
                <a:sym typeface="DM Sans"/>
              </a:rPr>
              <a:t>heart disease </a:t>
            </a:r>
            <a:endParaRPr>
              <a:latin typeface="DM Sans"/>
              <a:ea typeface="DM Sans"/>
              <a:cs typeface="DM Sans"/>
              <a:sym typeface="DM Sans"/>
            </a:endParaRPr>
          </a:p>
        </p:txBody>
      </p:sp>
      <p:sp>
        <p:nvSpPr>
          <p:cNvPr id="1066" name="Google Shape;1066;p137"/>
          <p:cNvSpPr txBox="1"/>
          <p:nvPr/>
        </p:nvSpPr>
        <p:spPr>
          <a:xfrm>
            <a:off x="4943650" y="3366950"/>
            <a:ext cx="3670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Usamos el modelo de </a:t>
            </a:r>
            <a:r>
              <a:rPr lang="es" b="1">
                <a:latin typeface="DM Sans"/>
                <a:ea typeface="DM Sans"/>
                <a:cs typeface="DM Sans"/>
                <a:sym typeface="DM Sans"/>
              </a:rPr>
              <a:t>Random Forest </a:t>
            </a:r>
            <a:r>
              <a:rPr lang="es">
                <a:latin typeface="DM Sans"/>
                <a:ea typeface="DM Sans"/>
                <a:cs typeface="DM Sans"/>
                <a:sym typeface="DM Sans"/>
              </a:rPr>
              <a:t>si identificar pacientes </a:t>
            </a:r>
            <a:r>
              <a:rPr lang="es" b="1">
                <a:latin typeface="DM Sans"/>
                <a:ea typeface="DM Sans"/>
                <a:cs typeface="DM Sans"/>
                <a:sym typeface="DM Sans"/>
              </a:rPr>
              <a:t>con </a:t>
            </a:r>
            <a:r>
              <a:rPr lang="es">
                <a:latin typeface="DM Sans"/>
                <a:ea typeface="DM Sans"/>
                <a:cs typeface="DM Sans"/>
                <a:sym typeface="DM Sans"/>
              </a:rPr>
              <a:t>heart disease es más importante que identificar pacientes </a:t>
            </a:r>
            <a:r>
              <a:rPr lang="es" b="1">
                <a:latin typeface="DM Sans"/>
                <a:ea typeface="DM Sans"/>
                <a:cs typeface="DM Sans"/>
                <a:sym typeface="DM Sans"/>
              </a:rPr>
              <a:t>sin </a:t>
            </a:r>
            <a:r>
              <a:rPr lang="es">
                <a:latin typeface="DM Sans"/>
                <a:ea typeface="DM Sans"/>
                <a:cs typeface="DM Sans"/>
                <a:sym typeface="DM Sans"/>
              </a:rPr>
              <a:t>heart disease </a:t>
            </a:r>
            <a:endParaRPr>
              <a:latin typeface="DM Sans"/>
              <a:ea typeface="DM Sans"/>
              <a:cs typeface="DM Sans"/>
              <a:sym typeface="DM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3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Curva ROC</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39"/>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Curva ROC</a:t>
            </a:r>
            <a:endParaRPr sz="3700" b="1">
              <a:solidFill>
                <a:schemeClr val="dk1"/>
              </a:solidFill>
              <a:latin typeface="DM Sans"/>
              <a:ea typeface="DM Sans"/>
              <a:cs typeface="DM Sans"/>
              <a:sym typeface="DM Sans"/>
            </a:endParaRPr>
          </a:p>
        </p:txBody>
      </p:sp>
      <p:sp>
        <p:nvSpPr>
          <p:cNvPr id="1077" name="Google Shape;1077;p13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078" name="Google Shape;1078;p139"/>
          <p:cNvPicPr preferRelativeResize="0"/>
          <p:nvPr/>
        </p:nvPicPr>
        <p:blipFill>
          <a:blip r:embed="rId3">
            <a:alphaModFix/>
          </a:blip>
          <a:stretch>
            <a:fillRect/>
          </a:stretch>
        </p:blipFill>
        <p:spPr>
          <a:xfrm>
            <a:off x="5407575" y="1379550"/>
            <a:ext cx="3120450" cy="3120450"/>
          </a:xfrm>
          <a:prstGeom prst="rect">
            <a:avLst/>
          </a:prstGeom>
          <a:noFill/>
          <a:ln>
            <a:noFill/>
          </a:ln>
        </p:spPr>
      </p:pic>
      <p:pic>
        <p:nvPicPr>
          <p:cNvPr id="1079" name="Google Shape;1079;p139"/>
          <p:cNvPicPr preferRelativeResize="0"/>
          <p:nvPr/>
        </p:nvPicPr>
        <p:blipFill>
          <a:blip r:embed="rId4">
            <a:alphaModFix/>
          </a:blip>
          <a:stretch>
            <a:fillRect/>
          </a:stretch>
        </p:blipFill>
        <p:spPr>
          <a:xfrm>
            <a:off x="7809829" y="468000"/>
            <a:ext cx="804621" cy="788925"/>
          </a:xfrm>
          <a:prstGeom prst="rect">
            <a:avLst/>
          </a:prstGeom>
          <a:noFill/>
          <a:ln>
            <a:noFill/>
          </a:ln>
        </p:spPr>
      </p:pic>
      <p:sp>
        <p:nvSpPr>
          <p:cNvPr id="1080" name="Google Shape;1080;p139"/>
          <p:cNvSpPr txBox="1"/>
          <p:nvPr/>
        </p:nvSpPr>
        <p:spPr>
          <a:xfrm>
            <a:off x="766375" y="1239350"/>
            <a:ext cx="4449300" cy="2986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800"/>
              <a:buFont typeface="Arial"/>
              <a:buNone/>
            </a:pPr>
            <a:r>
              <a:rPr lang="es">
                <a:solidFill>
                  <a:schemeClr val="dk1"/>
                </a:solidFill>
                <a:latin typeface="DM Sans"/>
                <a:ea typeface="DM Sans"/>
                <a:cs typeface="DM Sans"/>
                <a:sym typeface="DM Sans"/>
              </a:rPr>
              <a:t>La curva AUC-ROC es una métrica de rendimiento que se utiliza para </a:t>
            </a:r>
            <a:r>
              <a:rPr lang="es" b="1">
                <a:solidFill>
                  <a:schemeClr val="dk1"/>
                </a:solidFill>
                <a:latin typeface="DM Sans"/>
                <a:ea typeface="DM Sans"/>
                <a:cs typeface="DM Sans"/>
                <a:sym typeface="DM Sans"/>
              </a:rPr>
              <a:t>medir el rendimiento del modelo de clasificación en diferentes valores de umbral</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800"/>
              <a:buFont typeface="Arial"/>
              <a:buNone/>
            </a:pPr>
            <a:r>
              <a:rPr lang="es">
                <a:solidFill>
                  <a:schemeClr val="dk1"/>
                </a:solidFill>
                <a:latin typeface="DM Sans"/>
                <a:ea typeface="DM Sans"/>
                <a:cs typeface="DM Sans"/>
                <a:sym typeface="DM Sans"/>
              </a:rPr>
              <a:t>Cuanto mayor sea el valor de AUC (Área bajo la curva), mejor será nuestro clasificador para predecir las clases. </a:t>
            </a:r>
            <a:endParaRPr>
              <a:solidFill>
                <a:schemeClr val="dk1"/>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800"/>
              <a:buFont typeface="Arial"/>
              <a:buNone/>
            </a:pPr>
            <a:r>
              <a:rPr lang="es">
                <a:solidFill>
                  <a:schemeClr val="dk1"/>
                </a:solidFill>
                <a:latin typeface="DM Sans"/>
                <a:ea typeface="DM Sans"/>
                <a:cs typeface="DM Sans"/>
                <a:sym typeface="DM Sans"/>
              </a:rPr>
              <a:t>AUC-ROC se utiliza principalmente en problemas de clasificación binaria.</a:t>
            </a:r>
            <a:endParaRPr>
              <a:latin typeface="DM Sans"/>
              <a:ea typeface="DM Sans"/>
              <a:cs typeface="DM Sans"/>
              <a:sym typeface="DM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4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Interpretaciones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41"/>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Curva ROC</a:t>
            </a:r>
            <a:endParaRPr sz="3700" b="1">
              <a:solidFill>
                <a:schemeClr val="dk1"/>
              </a:solidFill>
              <a:latin typeface="DM Sans"/>
              <a:ea typeface="DM Sans"/>
              <a:cs typeface="DM Sans"/>
              <a:sym typeface="DM Sans"/>
            </a:endParaRPr>
          </a:p>
        </p:txBody>
      </p:sp>
      <p:sp>
        <p:nvSpPr>
          <p:cNvPr id="1091" name="Google Shape;1091;p14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092" name="Google Shape;1092;p141"/>
          <p:cNvPicPr preferRelativeResize="0"/>
          <p:nvPr/>
        </p:nvPicPr>
        <p:blipFill>
          <a:blip r:embed="rId3">
            <a:alphaModFix/>
          </a:blip>
          <a:stretch>
            <a:fillRect/>
          </a:stretch>
        </p:blipFill>
        <p:spPr>
          <a:xfrm>
            <a:off x="7809829" y="468000"/>
            <a:ext cx="804621" cy="788925"/>
          </a:xfrm>
          <a:prstGeom prst="rect">
            <a:avLst/>
          </a:prstGeom>
          <a:noFill/>
          <a:ln>
            <a:noFill/>
          </a:ln>
        </p:spPr>
      </p:pic>
      <p:sp>
        <p:nvSpPr>
          <p:cNvPr id="1093" name="Google Shape;1093;p141"/>
          <p:cNvSpPr txBox="1"/>
          <p:nvPr/>
        </p:nvSpPr>
        <p:spPr>
          <a:xfrm>
            <a:off x="636825" y="1010775"/>
            <a:ext cx="3610500" cy="35403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 sz="1400" i="0" u="sng" strike="noStrike" cap="none">
                <a:solidFill>
                  <a:srgbClr val="000000"/>
                </a:solidFill>
                <a:latin typeface="DM Sans"/>
                <a:ea typeface="DM Sans"/>
                <a:cs typeface="DM Sans"/>
                <a:sym typeface="DM Sans"/>
              </a:rPr>
              <a:t>Interpretaciones: </a:t>
            </a:r>
            <a:endParaRPr>
              <a:latin typeface="DM Sans"/>
              <a:ea typeface="DM Sans"/>
              <a:cs typeface="DM Sans"/>
              <a:sym typeface="DM Sans"/>
            </a:endParaRPr>
          </a:p>
          <a:p>
            <a:pPr marL="285750" marR="0" lvl="0" indent="-285750" algn="just" rtl="0">
              <a:lnSpc>
                <a:spcPct val="150000"/>
              </a:lnSpc>
              <a:spcBef>
                <a:spcPts val="0"/>
              </a:spcBef>
              <a:spcAft>
                <a:spcPts val="0"/>
              </a:spcAft>
              <a:buClr>
                <a:srgbClr val="000000"/>
              </a:buClr>
              <a:buSzPts val="1400"/>
              <a:buFont typeface="DM Sans"/>
              <a:buChar char="•"/>
            </a:pPr>
            <a:r>
              <a:rPr lang="es" sz="1400" i="0" u="none" strike="noStrike" cap="none">
                <a:solidFill>
                  <a:srgbClr val="000000"/>
                </a:solidFill>
                <a:latin typeface="DM Sans"/>
                <a:ea typeface="DM Sans"/>
                <a:cs typeface="DM Sans"/>
                <a:sym typeface="DM Sans"/>
              </a:rPr>
              <a:t>AUC cercano a 1: performance casi perfecta AUC</a:t>
            </a:r>
            <a:endParaRPr>
              <a:latin typeface="DM Sans"/>
              <a:ea typeface="DM Sans"/>
              <a:cs typeface="DM Sans"/>
              <a:sym typeface="DM Sans"/>
            </a:endParaRPr>
          </a:p>
          <a:p>
            <a:pPr marL="285750" marR="0" lvl="0" indent="-285750" algn="just" rtl="0">
              <a:lnSpc>
                <a:spcPct val="150000"/>
              </a:lnSpc>
              <a:spcBef>
                <a:spcPts val="0"/>
              </a:spcBef>
              <a:spcAft>
                <a:spcPts val="0"/>
              </a:spcAft>
              <a:buClr>
                <a:srgbClr val="000000"/>
              </a:buClr>
              <a:buSzPts val="1400"/>
              <a:buFont typeface="DM Sans"/>
              <a:buChar char="•"/>
            </a:pPr>
            <a:r>
              <a:rPr lang="es" sz="1400" i="0" u="none" strike="noStrike" cap="none">
                <a:solidFill>
                  <a:srgbClr val="000000"/>
                </a:solidFill>
                <a:latin typeface="DM Sans"/>
                <a:ea typeface="DM Sans"/>
                <a:cs typeface="DM Sans"/>
                <a:sym typeface="DM Sans"/>
              </a:rPr>
              <a:t>AUC cercano a 0.5: performance a nivel chance (funciona igual que lanzar</a:t>
            </a:r>
            <a:r>
              <a:rPr lang="es">
                <a:latin typeface="DM Sans"/>
                <a:ea typeface="DM Sans"/>
                <a:cs typeface="DM Sans"/>
                <a:sym typeface="DM Sans"/>
              </a:rPr>
              <a:t> una moneda)</a:t>
            </a:r>
            <a:endParaRPr>
              <a:latin typeface="DM Sans"/>
              <a:ea typeface="DM Sans"/>
              <a:cs typeface="DM Sans"/>
              <a:sym typeface="DM Sans"/>
            </a:endParaRPr>
          </a:p>
          <a:p>
            <a:pPr marL="0" marR="0" lvl="0" indent="0" algn="just" rtl="0">
              <a:lnSpc>
                <a:spcPct val="150000"/>
              </a:lnSpc>
              <a:spcBef>
                <a:spcPts val="0"/>
              </a:spcBef>
              <a:spcAft>
                <a:spcPts val="0"/>
              </a:spcAft>
              <a:buNone/>
            </a:pPr>
            <a:r>
              <a:rPr lang="es">
                <a:latin typeface="DM Sans"/>
                <a:ea typeface="DM Sans"/>
                <a:cs typeface="DM Sans"/>
                <a:sym typeface="DM Sans"/>
              </a:rPr>
              <a:t>Siempre se debe tener presente que alcanzar un valor de 1 para el AUC es bastante complejo pero un umbral entre 0.8-0.9 es un valor apropiado para un modelo que generaliza y no memoriza</a:t>
            </a:r>
            <a:endParaRPr>
              <a:latin typeface="DM Sans"/>
              <a:ea typeface="DM Sans"/>
              <a:cs typeface="DM Sans"/>
              <a:sym typeface="DM Sans"/>
            </a:endParaRPr>
          </a:p>
        </p:txBody>
      </p:sp>
      <p:pic>
        <p:nvPicPr>
          <p:cNvPr id="1094" name="Google Shape;1094;p141" descr="Gráfico&#10;&#10;Descripción generada automáticamente"/>
          <p:cNvPicPr preferRelativeResize="0"/>
          <p:nvPr/>
        </p:nvPicPr>
        <p:blipFill rotWithShape="1">
          <a:blip r:embed="rId4">
            <a:alphaModFix/>
          </a:blip>
          <a:srcRect l="4190" t="4571" r="14449"/>
          <a:stretch/>
        </p:blipFill>
        <p:spPr>
          <a:xfrm>
            <a:off x="4510875" y="1256925"/>
            <a:ext cx="4230801" cy="32844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4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 aplicado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43"/>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105" name="Google Shape;1105;p143"/>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106" name="Google Shape;1106;p143"/>
          <p:cNvPicPr preferRelativeResize="0"/>
          <p:nvPr/>
        </p:nvPicPr>
        <p:blipFill>
          <a:blip r:embed="rId4">
            <a:alphaModFix/>
          </a:blip>
          <a:stretch>
            <a:fillRect/>
          </a:stretch>
        </p:blipFill>
        <p:spPr>
          <a:xfrm>
            <a:off x="594600" y="1299300"/>
            <a:ext cx="3827750" cy="2609650"/>
          </a:xfrm>
          <a:prstGeom prst="rect">
            <a:avLst/>
          </a:prstGeom>
          <a:noFill/>
          <a:ln>
            <a:noFill/>
          </a:ln>
        </p:spPr>
      </p:pic>
      <p:pic>
        <p:nvPicPr>
          <p:cNvPr id="1107" name="Google Shape;1107;p143"/>
          <p:cNvPicPr preferRelativeResize="0"/>
          <p:nvPr/>
        </p:nvPicPr>
        <p:blipFill>
          <a:blip r:embed="rId5">
            <a:alphaModFix/>
          </a:blip>
          <a:stretch>
            <a:fillRect/>
          </a:stretch>
        </p:blipFill>
        <p:spPr>
          <a:xfrm>
            <a:off x="4585000" y="1266938"/>
            <a:ext cx="3945383" cy="2609625"/>
          </a:xfrm>
          <a:prstGeom prst="rect">
            <a:avLst/>
          </a:prstGeom>
          <a:noFill/>
          <a:ln>
            <a:noFill/>
          </a:ln>
        </p:spPr>
      </p:pic>
      <p:sp>
        <p:nvSpPr>
          <p:cNvPr id="1108" name="Google Shape;1108;p143"/>
          <p:cNvSpPr txBox="1"/>
          <p:nvPr/>
        </p:nvSpPr>
        <p:spPr>
          <a:xfrm>
            <a:off x="653625" y="3810100"/>
            <a:ext cx="777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Para este caso enfoquemonos en un modelo de regresión Logística para resolver el problema de clasificación binaria para detectar si un individuo es obeso o no con base en el peso.</a:t>
            </a:r>
            <a:endParaRPr>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44"/>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114" name="Google Shape;1114;p144"/>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15" name="Google Shape;1115;p144"/>
          <p:cNvSpPr txBox="1"/>
          <p:nvPr/>
        </p:nvSpPr>
        <p:spPr>
          <a:xfrm>
            <a:off x="653625" y="3810100"/>
            <a:ext cx="777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Al hacer el proceso de ajuste de los datos al algoritmo podemos cuantificar que tan bien o mal se desempeña en los datos de test y construimos una matriz de confusión</a:t>
            </a:r>
            <a:endParaRPr>
              <a:latin typeface="DM Sans"/>
              <a:ea typeface="DM Sans"/>
              <a:cs typeface="DM Sans"/>
              <a:sym typeface="DM Sans"/>
            </a:endParaRPr>
          </a:p>
        </p:txBody>
      </p:sp>
      <p:pic>
        <p:nvPicPr>
          <p:cNvPr id="1116" name="Google Shape;1116;p144"/>
          <p:cNvPicPr preferRelativeResize="0"/>
          <p:nvPr/>
        </p:nvPicPr>
        <p:blipFill>
          <a:blip r:embed="rId4">
            <a:alphaModFix/>
          </a:blip>
          <a:stretch>
            <a:fillRect/>
          </a:stretch>
        </p:blipFill>
        <p:spPr>
          <a:xfrm>
            <a:off x="653624" y="1233637"/>
            <a:ext cx="3759206" cy="2438725"/>
          </a:xfrm>
          <a:prstGeom prst="rect">
            <a:avLst/>
          </a:prstGeom>
          <a:noFill/>
          <a:ln>
            <a:noFill/>
          </a:ln>
        </p:spPr>
      </p:pic>
      <p:pic>
        <p:nvPicPr>
          <p:cNvPr id="1117" name="Google Shape;1117;p144"/>
          <p:cNvPicPr preferRelativeResize="0"/>
          <p:nvPr/>
        </p:nvPicPr>
        <p:blipFill>
          <a:blip r:embed="rId5">
            <a:alphaModFix/>
          </a:blip>
          <a:stretch>
            <a:fillRect/>
          </a:stretch>
        </p:blipFill>
        <p:spPr>
          <a:xfrm>
            <a:off x="4808654" y="1362437"/>
            <a:ext cx="3805791" cy="21811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45"/>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123" name="Google Shape;1123;p145"/>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24" name="Google Shape;1124;p145"/>
          <p:cNvSpPr txBox="1"/>
          <p:nvPr/>
        </p:nvSpPr>
        <p:spPr>
          <a:xfrm>
            <a:off x="729700" y="3743550"/>
            <a:ext cx="777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Si modificamos el valor del threshold o límite de clasificación nuestra matriz de confusión variará por cada nuevo valor que establezcamos como límite.</a:t>
            </a:r>
            <a:endParaRPr>
              <a:latin typeface="DM Sans"/>
              <a:ea typeface="DM Sans"/>
              <a:cs typeface="DM Sans"/>
              <a:sym typeface="DM Sans"/>
            </a:endParaRPr>
          </a:p>
        </p:txBody>
      </p:sp>
      <p:pic>
        <p:nvPicPr>
          <p:cNvPr id="1125" name="Google Shape;1125;p145"/>
          <p:cNvPicPr preferRelativeResize="0"/>
          <p:nvPr/>
        </p:nvPicPr>
        <p:blipFill>
          <a:blip r:embed="rId4">
            <a:alphaModFix/>
          </a:blip>
          <a:stretch>
            <a:fillRect/>
          </a:stretch>
        </p:blipFill>
        <p:spPr>
          <a:xfrm>
            <a:off x="473350" y="1091325"/>
            <a:ext cx="4764826" cy="2602550"/>
          </a:xfrm>
          <a:prstGeom prst="rect">
            <a:avLst/>
          </a:prstGeom>
          <a:noFill/>
          <a:ln>
            <a:noFill/>
          </a:ln>
        </p:spPr>
      </p:pic>
      <p:pic>
        <p:nvPicPr>
          <p:cNvPr id="1126" name="Google Shape;1126;p145"/>
          <p:cNvPicPr preferRelativeResize="0"/>
          <p:nvPr/>
        </p:nvPicPr>
        <p:blipFill>
          <a:blip r:embed="rId5">
            <a:alphaModFix/>
          </a:blip>
          <a:stretch>
            <a:fillRect/>
          </a:stretch>
        </p:blipFill>
        <p:spPr>
          <a:xfrm>
            <a:off x="4623175" y="1298125"/>
            <a:ext cx="3991614" cy="21889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46"/>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132" name="Google Shape;1132;p146"/>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33" name="Google Shape;1133;p146"/>
          <p:cNvSpPr txBox="1"/>
          <p:nvPr/>
        </p:nvSpPr>
        <p:spPr>
          <a:xfrm>
            <a:off x="683400" y="3363250"/>
            <a:ext cx="7777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Podemos comenzar con un threshold bajo como 0 o 0.1 y podemos calcular la matriz de confusión y todas sus métricas que ya conocemos </a:t>
            </a:r>
            <a:endParaRPr>
              <a:latin typeface="DM Sans"/>
              <a:ea typeface="DM Sans"/>
              <a:cs typeface="DM Sans"/>
              <a:sym typeface="DM Sans"/>
            </a:endParaRPr>
          </a:p>
        </p:txBody>
      </p:sp>
      <p:pic>
        <p:nvPicPr>
          <p:cNvPr id="1134" name="Google Shape;1134;p146"/>
          <p:cNvPicPr preferRelativeResize="0"/>
          <p:nvPr/>
        </p:nvPicPr>
        <p:blipFill>
          <a:blip r:embed="rId4">
            <a:alphaModFix/>
          </a:blip>
          <a:stretch>
            <a:fillRect/>
          </a:stretch>
        </p:blipFill>
        <p:spPr>
          <a:xfrm>
            <a:off x="473350" y="1519850"/>
            <a:ext cx="4174851" cy="1698875"/>
          </a:xfrm>
          <a:prstGeom prst="rect">
            <a:avLst/>
          </a:prstGeom>
          <a:noFill/>
          <a:ln>
            <a:noFill/>
          </a:ln>
        </p:spPr>
      </p:pic>
      <p:pic>
        <p:nvPicPr>
          <p:cNvPr id="1135" name="Google Shape;1135;p146"/>
          <p:cNvPicPr preferRelativeResize="0"/>
          <p:nvPr/>
        </p:nvPicPr>
        <p:blipFill>
          <a:blip r:embed="rId5">
            <a:alphaModFix/>
          </a:blip>
          <a:stretch>
            <a:fillRect/>
          </a:stretch>
        </p:blipFill>
        <p:spPr>
          <a:xfrm>
            <a:off x="4836000" y="1623700"/>
            <a:ext cx="3670899" cy="1358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3"/>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255" name="Google Shape;255;p4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56" name="Google Shape;256;p43"/>
          <p:cNvPicPr preferRelativeResize="0"/>
          <p:nvPr/>
        </p:nvPicPr>
        <p:blipFill>
          <a:blip r:embed="rId3">
            <a:alphaModFix/>
          </a:blip>
          <a:stretch>
            <a:fillRect/>
          </a:stretch>
        </p:blipFill>
        <p:spPr>
          <a:xfrm>
            <a:off x="7703282" y="467993"/>
            <a:ext cx="911525" cy="911550"/>
          </a:xfrm>
          <a:prstGeom prst="rect">
            <a:avLst/>
          </a:prstGeom>
          <a:noFill/>
          <a:ln>
            <a:noFill/>
          </a:ln>
        </p:spPr>
      </p:pic>
      <p:sp>
        <p:nvSpPr>
          <p:cNvPr id="257" name="Google Shape;257;p43"/>
          <p:cNvSpPr txBox="1"/>
          <p:nvPr/>
        </p:nvSpPr>
        <p:spPr>
          <a:xfrm>
            <a:off x="595838" y="3493350"/>
            <a:ext cx="373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Podemos proceder a ajustar una línea que mejor se ajuste a los datos como en regresión</a:t>
            </a:r>
            <a:endParaRPr>
              <a:latin typeface="DM Sans"/>
              <a:ea typeface="DM Sans"/>
              <a:cs typeface="DM Sans"/>
              <a:sym typeface="DM Sans"/>
            </a:endParaRPr>
          </a:p>
        </p:txBody>
      </p:sp>
      <p:sp>
        <p:nvSpPr>
          <p:cNvPr id="258" name="Google Shape;258;p43"/>
          <p:cNvSpPr txBox="1"/>
          <p:nvPr/>
        </p:nvSpPr>
        <p:spPr>
          <a:xfrm>
            <a:off x="4593375" y="3580650"/>
            <a:ext cx="373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Y el resultado luego del ajuste es el siguiente</a:t>
            </a:r>
            <a:endParaRPr>
              <a:latin typeface="DM Sans"/>
              <a:ea typeface="DM Sans"/>
              <a:cs typeface="DM Sans"/>
              <a:sym typeface="DM Sans"/>
            </a:endParaRPr>
          </a:p>
        </p:txBody>
      </p:sp>
      <p:pic>
        <p:nvPicPr>
          <p:cNvPr id="259" name="Google Shape;259;p43"/>
          <p:cNvPicPr preferRelativeResize="0"/>
          <p:nvPr/>
        </p:nvPicPr>
        <p:blipFill>
          <a:blip r:embed="rId4">
            <a:alphaModFix/>
          </a:blip>
          <a:stretch>
            <a:fillRect/>
          </a:stretch>
        </p:blipFill>
        <p:spPr>
          <a:xfrm>
            <a:off x="475200" y="1308050"/>
            <a:ext cx="3666358" cy="2185300"/>
          </a:xfrm>
          <a:prstGeom prst="rect">
            <a:avLst/>
          </a:prstGeom>
          <a:noFill/>
          <a:ln>
            <a:noFill/>
          </a:ln>
        </p:spPr>
      </p:pic>
      <p:pic>
        <p:nvPicPr>
          <p:cNvPr id="260" name="Google Shape;260;p43"/>
          <p:cNvPicPr preferRelativeResize="0"/>
          <p:nvPr/>
        </p:nvPicPr>
        <p:blipFill>
          <a:blip r:embed="rId5">
            <a:alphaModFix/>
          </a:blip>
          <a:stretch>
            <a:fillRect/>
          </a:stretch>
        </p:blipFill>
        <p:spPr>
          <a:xfrm>
            <a:off x="4244500" y="1252303"/>
            <a:ext cx="3739499" cy="2296796"/>
          </a:xfrm>
          <a:prstGeom prst="rect">
            <a:avLst/>
          </a:prstGeom>
          <a:noFill/>
          <a:ln>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47"/>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141" name="Google Shape;1141;p147"/>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42" name="Google Shape;1142;p147"/>
          <p:cNvSpPr txBox="1"/>
          <p:nvPr/>
        </p:nvSpPr>
        <p:spPr>
          <a:xfrm>
            <a:off x="475200" y="1370088"/>
            <a:ext cx="658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Podemos ir cambiando the threshold de manera iterativa </a:t>
            </a:r>
            <a:endParaRPr>
              <a:latin typeface="DM Sans"/>
              <a:ea typeface="DM Sans"/>
              <a:cs typeface="DM Sans"/>
              <a:sym typeface="DM Sans"/>
            </a:endParaRPr>
          </a:p>
        </p:txBody>
      </p:sp>
      <p:pic>
        <p:nvPicPr>
          <p:cNvPr id="1143" name="Google Shape;1143;p147"/>
          <p:cNvPicPr preferRelativeResize="0"/>
          <p:nvPr/>
        </p:nvPicPr>
        <p:blipFill>
          <a:blip r:embed="rId4">
            <a:alphaModFix/>
          </a:blip>
          <a:stretch>
            <a:fillRect/>
          </a:stretch>
        </p:blipFill>
        <p:spPr>
          <a:xfrm>
            <a:off x="475200" y="2044475"/>
            <a:ext cx="4201300" cy="1549743"/>
          </a:xfrm>
          <a:prstGeom prst="rect">
            <a:avLst/>
          </a:prstGeom>
          <a:noFill/>
          <a:ln>
            <a:noFill/>
          </a:ln>
        </p:spPr>
      </p:pic>
      <p:pic>
        <p:nvPicPr>
          <p:cNvPr id="1144" name="Google Shape;1144;p147"/>
          <p:cNvPicPr preferRelativeResize="0"/>
          <p:nvPr/>
        </p:nvPicPr>
        <p:blipFill>
          <a:blip r:embed="rId5">
            <a:alphaModFix/>
          </a:blip>
          <a:stretch>
            <a:fillRect/>
          </a:stretch>
        </p:blipFill>
        <p:spPr>
          <a:xfrm>
            <a:off x="4734675" y="1864202"/>
            <a:ext cx="3880125" cy="1777148"/>
          </a:xfrm>
          <a:prstGeom prst="rect">
            <a:avLst/>
          </a:prstGeom>
          <a:noFill/>
          <a:ln>
            <a:noFill/>
          </a:ln>
        </p:spPr>
      </p:pic>
      <p:sp>
        <p:nvSpPr>
          <p:cNvPr id="1145" name="Google Shape;1145;p147"/>
          <p:cNvSpPr txBox="1"/>
          <p:nvPr/>
        </p:nvSpPr>
        <p:spPr>
          <a:xfrm>
            <a:off x="596600" y="3619950"/>
            <a:ext cx="793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resultado vamos observando que podemos ir creando diferentes puntos cruzando la False Positive Rate vs True Positive Rate </a:t>
            </a:r>
            <a:endParaRPr>
              <a:latin typeface="DM Sans"/>
              <a:ea typeface="DM Sans"/>
              <a:cs typeface="DM Sans"/>
              <a:sym typeface="DM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48"/>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151" name="Google Shape;1151;p148"/>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52" name="Google Shape;1152;p148"/>
          <p:cNvSpPr txBox="1"/>
          <p:nvPr/>
        </p:nvSpPr>
        <p:spPr>
          <a:xfrm>
            <a:off x="475200" y="1370088"/>
            <a:ext cx="658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Podemos ir cambiando the threshold de manera iterativa </a:t>
            </a:r>
            <a:endParaRPr>
              <a:latin typeface="DM Sans"/>
              <a:ea typeface="DM Sans"/>
              <a:cs typeface="DM Sans"/>
              <a:sym typeface="DM Sans"/>
            </a:endParaRPr>
          </a:p>
        </p:txBody>
      </p:sp>
      <p:sp>
        <p:nvSpPr>
          <p:cNvPr id="1153" name="Google Shape;1153;p148"/>
          <p:cNvSpPr txBox="1"/>
          <p:nvPr/>
        </p:nvSpPr>
        <p:spPr>
          <a:xfrm>
            <a:off x="596600" y="3619950"/>
            <a:ext cx="793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resultado vamos observando que podemos ir creando diferentes puntos cruzando la False Positive Rate vs True Positive Rate </a:t>
            </a:r>
            <a:endParaRPr>
              <a:latin typeface="DM Sans"/>
              <a:ea typeface="DM Sans"/>
              <a:cs typeface="DM Sans"/>
              <a:sym typeface="DM Sans"/>
            </a:endParaRPr>
          </a:p>
        </p:txBody>
      </p:sp>
      <p:pic>
        <p:nvPicPr>
          <p:cNvPr id="1154" name="Google Shape;1154;p148"/>
          <p:cNvPicPr preferRelativeResize="0"/>
          <p:nvPr/>
        </p:nvPicPr>
        <p:blipFill>
          <a:blip r:embed="rId4">
            <a:alphaModFix/>
          </a:blip>
          <a:stretch>
            <a:fillRect/>
          </a:stretch>
        </p:blipFill>
        <p:spPr>
          <a:xfrm>
            <a:off x="473350" y="1753338"/>
            <a:ext cx="4201299" cy="1636825"/>
          </a:xfrm>
          <a:prstGeom prst="rect">
            <a:avLst/>
          </a:prstGeom>
          <a:noFill/>
          <a:ln>
            <a:noFill/>
          </a:ln>
        </p:spPr>
      </p:pic>
      <p:pic>
        <p:nvPicPr>
          <p:cNvPr id="1155" name="Google Shape;1155;p148"/>
          <p:cNvPicPr preferRelativeResize="0"/>
          <p:nvPr/>
        </p:nvPicPr>
        <p:blipFill>
          <a:blip r:embed="rId5">
            <a:alphaModFix/>
          </a:blip>
          <a:stretch>
            <a:fillRect/>
          </a:stretch>
        </p:blipFill>
        <p:spPr>
          <a:xfrm>
            <a:off x="4748300" y="1841847"/>
            <a:ext cx="3866499" cy="170656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49"/>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161" name="Google Shape;1161;p149"/>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62" name="Google Shape;1162;p149"/>
          <p:cNvSpPr txBox="1"/>
          <p:nvPr/>
        </p:nvSpPr>
        <p:spPr>
          <a:xfrm>
            <a:off x="475200" y="1370088"/>
            <a:ext cx="658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Podemos ir cambiando the threshold de manera iterativa </a:t>
            </a:r>
            <a:endParaRPr>
              <a:latin typeface="DM Sans"/>
              <a:ea typeface="DM Sans"/>
              <a:cs typeface="DM Sans"/>
              <a:sym typeface="DM Sans"/>
            </a:endParaRPr>
          </a:p>
        </p:txBody>
      </p:sp>
      <p:sp>
        <p:nvSpPr>
          <p:cNvPr id="1163" name="Google Shape;1163;p149"/>
          <p:cNvSpPr txBox="1"/>
          <p:nvPr/>
        </p:nvSpPr>
        <p:spPr>
          <a:xfrm>
            <a:off x="596600" y="3619950"/>
            <a:ext cx="793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resultado vamos observando que podemos ir creando diferentes puntos cruzando la False Positive Rate vs True Positive Rate </a:t>
            </a:r>
            <a:endParaRPr>
              <a:latin typeface="DM Sans"/>
              <a:ea typeface="DM Sans"/>
              <a:cs typeface="DM Sans"/>
              <a:sym typeface="DM Sans"/>
            </a:endParaRPr>
          </a:p>
        </p:txBody>
      </p:sp>
      <p:pic>
        <p:nvPicPr>
          <p:cNvPr id="1164" name="Google Shape;1164;p149"/>
          <p:cNvPicPr preferRelativeResize="0"/>
          <p:nvPr/>
        </p:nvPicPr>
        <p:blipFill>
          <a:blip r:embed="rId4">
            <a:alphaModFix/>
          </a:blip>
          <a:stretch>
            <a:fillRect/>
          </a:stretch>
        </p:blipFill>
        <p:spPr>
          <a:xfrm>
            <a:off x="473350" y="1770300"/>
            <a:ext cx="4543225" cy="1735800"/>
          </a:xfrm>
          <a:prstGeom prst="rect">
            <a:avLst/>
          </a:prstGeom>
          <a:noFill/>
          <a:ln>
            <a:noFill/>
          </a:ln>
        </p:spPr>
      </p:pic>
      <p:pic>
        <p:nvPicPr>
          <p:cNvPr id="1165" name="Google Shape;1165;p149"/>
          <p:cNvPicPr preferRelativeResize="0"/>
          <p:nvPr/>
        </p:nvPicPr>
        <p:blipFill>
          <a:blip r:embed="rId5">
            <a:alphaModFix/>
          </a:blip>
          <a:stretch>
            <a:fillRect/>
          </a:stretch>
        </p:blipFill>
        <p:spPr>
          <a:xfrm>
            <a:off x="5064500" y="1813075"/>
            <a:ext cx="3542815" cy="17358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50"/>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171" name="Google Shape;1171;p150"/>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72" name="Google Shape;1172;p150"/>
          <p:cNvSpPr txBox="1"/>
          <p:nvPr/>
        </p:nvSpPr>
        <p:spPr>
          <a:xfrm>
            <a:off x="475200" y="1370088"/>
            <a:ext cx="658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Podemos ir cambiando the threshold de manera iterativa </a:t>
            </a:r>
            <a:endParaRPr>
              <a:latin typeface="DM Sans"/>
              <a:ea typeface="DM Sans"/>
              <a:cs typeface="DM Sans"/>
              <a:sym typeface="DM Sans"/>
            </a:endParaRPr>
          </a:p>
        </p:txBody>
      </p:sp>
      <p:sp>
        <p:nvSpPr>
          <p:cNvPr id="1173" name="Google Shape;1173;p150"/>
          <p:cNvSpPr txBox="1"/>
          <p:nvPr/>
        </p:nvSpPr>
        <p:spPr>
          <a:xfrm>
            <a:off x="596600" y="3619950"/>
            <a:ext cx="793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resultado vamos observando que podemos ir creando diferentes puntos cruzando la False Positive Rate vs True Positive Rate </a:t>
            </a:r>
            <a:endParaRPr>
              <a:latin typeface="DM Sans"/>
              <a:ea typeface="DM Sans"/>
              <a:cs typeface="DM Sans"/>
              <a:sym typeface="DM Sans"/>
            </a:endParaRPr>
          </a:p>
        </p:txBody>
      </p:sp>
      <p:pic>
        <p:nvPicPr>
          <p:cNvPr id="1174" name="Google Shape;1174;p150"/>
          <p:cNvPicPr preferRelativeResize="0"/>
          <p:nvPr/>
        </p:nvPicPr>
        <p:blipFill>
          <a:blip r:embed="rId4">
            <a:alphaModFix/>
          </a:blip>
          <a:stretch>
            <a:fillRect/>
          </a:stretch>
        </p:blipFill>
        <p:spPr>
          <a:xfrm>
            <a:off x="475200" y="1827225"/>
            <a:ext cx="4543225" cy="1735800"/>
          </a:xfrm>
          <a:prstGeom prst="rect">
            <a:avLst/>
          </a:prstGeom>
          <a:noFill/>
          <a:ln>
            <a:noFill/>
          </a:ln>
        </p:spPr>
      </p:pic>
      <p:pic>
        <p:nvPicPr>
          <p:cNvPr id="1175" name="Google Shape;1175;p150"/>
          <p:cNvPicPr preferRelativeResize="0"/>
          <p:nvPr/>
        </p:nvPicPr>
        <p:blipFill>
          <a:blip r:embed="rId5">
            <a:alphaModFix/>
          </a:blip>
          <a:stretch>
            <a:fillRect/>
          </a:stretch>
        </p:blipFill>
        <p:spPr>
          <a:xfrm>
            <a:off x="5018425" y="1849575"/>
            <a:ext cx="3640841" cy="17358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51"/>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181" name="Google Shape;1181;p151"/>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182" name="Google Shape;1182;p151"/>
          <p:cNvPicPr preferRelativeResize="0"/>
          <p:nvPr/>
        </p:nvPicPr>
        <p:blipFill>
          <a:blip r:embed="rId4">
            <a:alphaModFix/>
          </a:blip>
          <a:stretch>
            <a:fillRect/>
          </a:stretch>
        </p:blipFill>
        <p:spPr>
          <a:xfrm>
            <a:off x="514762" y="1299300"/>
            <a:ext cx="5163575" cy="2501400"/>
          </a:xfrm>
          <a:prstGeom prst="rect">
            <a:avLst/>
          </a:prstGeom>
          <a:noFill/>
          <a:ln>
            <a:noFill/>
          </a:ln>
        </p:spPr>
      </p:pic>
      <p:pic>
        <p:nvPicPr>
          <p:cNvPr id="1183" name="Google Shape;1183;p151"/>
          <p:cNvPicPr preferRelativeResize="0"/>
          <p:nvPr/>
        </p:nvPicPr>
        <p:blipFill>
          <a:blip r:embed="rId5">
            <a:alphaModFix/>
          </a:blip>
          <a:stretch>
            <a:fillRect/>
          </a:stretch>
        </p:blipFill>
        <p:spPr>
          <a:xfrm>
            <a:off x="5517585" y="1299300"/>
            <a:ext cx="3320827" cy="2501400"/>
          </a:xfrm>
          <a:prstGeom prst="rect">
            <a:avLst/>
          </a:prstGeom>
          <a:noFill/>
          <a:ln>
            <a:noFill/>
          </a:ln>
        </p:spPr>
      </p:pic>
      <p:sp>
        <p:nvSpPr>
          <p:cNvPr id="1184" name="Google Shape;1184;p151"/>
          <p:cNvSpPr txBox="1"/>
          <p:nvPr/>
        </p:nvSpPr>
        <p:spPr>
          <a:xfrm>
            <a:off x="634625" y="3800575"/>
            <a:ext cx="776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Como resultado si unimos todos los puntos que generamos tenemos la curva que se observa a la derecha</a:t>
            </a:r>
            <a:endParaRPr>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52"/>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190" name="Google Shape;1190;p152"/>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191" name="Google Shape;1191;p152"/>
          <p:cNvSpPr txBox="1"/>
          <p:nvPr/>
        </p:nvSpPr>
        <p:spPr>
          <a:xfrm>
            <a:off x="634625" y="3800575"/>
            <a:ext cx="776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Podemos calcular para el mismo problema la curva ROC para otros modelos y con base en esto comparar cual tiene mejor desempeño</a:t>
            </a:r>
            <a:endParaRPr>
              <a:latin typeface="DM Sans"/>
              <a:ea typeface="DM Sans"/>
              <a:cs typeface="DM Sans"/>
              <a:sym typeface="DM Sans"/>
            </a:endParaRPr>
          </a:p>
        </p:txBody>
      </p:sp>
      <p:pic>
        <p:nvPicPr>
          <p:cNvPr id="1192" name="Google Shape;1192;p152"/>
          <p:cNvPicPr preferRelativeResize="0"/>
          <p:nvPr/>
        </p:nvPicPr>
        <p:blipFill>
          <a:blip r:embed="rId4">
            <a:alphaModFix/>
          </a:blip>
          <a:stretch>
            <a:fillRect/>
          </a:stretch>
        </p:blipFill>
        <p:spPr>
          <a:xfrm>
            <a:off x="947888" y="1466225"/>
            <a:ext cx="3005961" cy="2337300"/>
          </a:xfrm>
          <a:prstGeom prst="rect">
            <a:avLst/>
          </a:prstGeom>
          <a:noFill/>
          <a:ln>
            <a:noFill/>
          </a:ln>
        </p:spPr>
      </p:pic>
      <p:pic>
        <p:nvPicPr>
          <p:cNvPr id="1193" name="Google Shape;1193;p152"/>
          <p:cNvPicPr preferRelativeResize="0"/>
          <p:nvPr/>
        </p:nvPicPr>
        <p:blipFill>
          <a:blip r:embed="rId5">
            <a:alphaModFix/>
          </a:blip>
          <a:stretch>
            <a:fillRect/>
          </a:stretch>
        </p:blipFill>
        <p:spPr>
          <a:xfrm>
            <a:off x="4482737" y="1278275"/>
            <a:ext cx="3606225" cy="25869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53"/>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1199" name="Google Shape;1199;p15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200" name="Google Shape;1200;p153"/>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1201" name="Google Shape;1201;p153"/>
          <p:cNvPicPr preferRelativeResize="0"/>
          <p:nvPr/>
        </p:nvPicPr>
        <p:blipFill>
          <a:blip r:embed="rId4">
            <a:alphaModFix/>
          </a:blip>
          <a:stretch>
            <a:fillRect/>
          </a:stretch>
        </p:blipFill>
        <p:spPr>
          <a:xfrm>
            <a:off x="475200" y="1379550"/>
            <a:ext cx="3866876" cy="1974000"/>
          </a:xfrm>
          <a:prstGeom prst="rect">
            <a:avLst/>
          </a:prstGeom>
          <a:noFill/>
          <a:ln>
            <a:noFill/>
          </a:ln>
        </p:spPr>
      </p:pic>
      <p:pic>
        <p:nvPicPr>
          <p:cNvPr id="1202" name="Google Shape;1202;p153"/>
          <p:cNvPicPr preferRelativeResize="0"/>
          <p:nvPr/>
        </p:nvPicPr>
        <p:blipFill>
          <a:blip r:embed="rId5">
            <a:alphaModFix/>
          </a:blip>
          <a:stretch>
            <a:fillRect/>
          </a:stretch>
        </p:blipFill>
        <p:spPr>
          <a:xfrm>
            <a:off x="4342075" y="1435860"/>
            <a:ext cx="4272375" cy="1861378"/>
          </a:xfrm>
          <a:prstGeom prst="rect">
            <a:avLst/>
          </a:prstGeom>
          <a:noFill/>
          <a:ln>
            <a:noFill/>
          </a:ln>
        </p:spPr>
      </p:pic>
      <p:sp>
        <p:nvSpPr>
          <p:cNvPr id="1203" name="Google Shape;1203;p153"/>
          <p:cNvSpPr txBox="1"/>
          <p:nvPr/>
        </p:nvSpPr>
        <p:spPr>
          <a:xfrm>
            <a:off x="595838" y="3296525"/>
            <a:ext cx="373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Si calculamos la media de la primera variable tenemos lo siguiente</a:t>
            </a:r>
            <a:endParaRPr>
              <a:latin typeface="DM Sans"/>
              <a:ea typeface="DM Sans"/>
              <a:cs typeface="DM Sans"/>
              <a:sym typeface="DM Sans"/>
            </a:endParaRPr>
          </a:p>
        </p:txBody>
      </p:sp>
      <p:sp>
        <p:nvSpPr>
          <p:cNvPr id="1204" name="Google Shape;1204;p153"/>
          <p:cNvSpPr txBox="1"/>
          <p:nvPr/>
        </p:nvSpPr>
        <p:spPr>
          <a:xfrm>
            <a:off x="4608500" y="3353550"/>
            <a:ext cx="373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De igual forma si calculamos la media de la segunda variable tenemos lo siguiente</a:t>
            </a:r>
            <a:endParaRPr>
              <a:latin typeface="DM Sans"/>
              <a:ea typeface="DM Sans"/>
              <a:cs typeface="DM Sans"/>
              <a:sym typeface="DM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5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1210" name="Google Shape;1210;p154"/>
          <p:cNvSpPr txBox="1"/>
          <p:nvPr/>
        </p:nvSpPr>
        <p:spPr>
          <a:xfrm>
            <a:off x="594775" y="1595800"/>
            <a:ext cx="7169400" cy="210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Dentro de la carpeta de clase analizaremos cómo evaluar modelos de clasificación (SVM, Random Forest, Regresión Logística y árboles de decisión) haciendo uso de la matriz de confusión y sus métricas</a:t>
            </a:r>
            <a:endParaRPr sz="2500" i="0" u="none" strike="noStrike" cap="none">
              <a:solidFill>
                <a:srgbClr val="B7B7B7"/>
              </a:solidFill>
              <a:latin typeface="Helvetica Neue"/>
              <a:ea typeface="Helvetica Neue"/>
              <a:cs typeface="Helvetica Neue"/>
              <a:sym typeface="Helvetica Neue"/>
            </a:endParaRPr>
          </a:p>
        </p:txBody>
      </p:sp>
      <p:grpSp>
        <p:nvGrpSpPr>
          <p:cNvPr id="1211" name="Google Shape;1211;p154"/>
          <p:cNvGrpSpPr/>
          <p:nvPr/>
        </p:nvGrpSpPr>
        <p:grpSpPr>
          <a:xfrm>
            <a:off x="473351" y="619523"/>
            <a:ext cx="738900" cy="738900"/>
            <a:chOff x="473351" y="619523"/>
            <a:chExt cx="738900" cy="738900"/>
          </a:xfrm>
        </p:grpSpPr>
        <p:sp>
          <p:nvSpPr>
            <p:cNvPr id="1212" name="Google Shape;1212;p15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13" name="Google Shape;1213;p15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16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4"/>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266" name="Google Shape;266;p4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67" name="Google Shape;267;p44"/>
          <p:cNvPicPr preferRelativeResize="0"/>
          <p:nvPr/>
        </p:nvPicPr>
        <p:blipFill>
          <a:blip r:embed="rId3">
            <a:alphaModFix/>
          </a:blip>
          <a:stretch>
            <a:fillRect/>
          </a:stretch>
        </p:blipFill>
        <p:spPr>
          <a:xfrm>
            <a:off x="7703282" y="467993"/>
            <a:ext cx="911525" cy="911550"/>
          </a:xfrm>
          <a:prstGeom prst="rect">
            <a:avLst/>
          </a:prstGeom>
          <a:noFill/>
          <a:ln>
            <a:noFill/>
          </a:ln>
        </p:spPr>
      </p:pic>
      <p:sp>
        <p:nvSpPr>
          <p:cNvPr id="268" name="Google Shape;268;p44"/>
          <p:cNvSpPr txBox="1"/>
          <p:nvPr/>
        </p:nvSpPr>
        <p:spPr>
          <a:xfrm>
            <a:off x="595838" y="3493350"/>
            <a:ext cx="373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La medida de bondad de ajuste de la línea se hace proyectando cada individuo en la línea</a:t>
            </a:r>
            <a:endParaRPr>
              <a:latin typeface="DM Sans"/>
              <a:ea typeface="DM Sans"/>
              <a:cs typeface="DM Sans"/>
              <a:sym typeface="DM Sans"/>
            </a:endParaRPr>
          </a:p>
        </p:txBody>
      </p:sp>
      <p:sp>
        <p:nvSpPr>
          <p:cNvPr id="269" name="Google Shape;269;p44"/>
          <p:cNvSpPr txBox="1"/>
          <p:nvPr/>
        </p:nvSpPr>
        <p:spPr>
          <a:xfrm>
            <a:off x="4593375" y="3709050"/>
            <a:ext cx="373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De esta manera las distancia respecto al origen se maximizan</a:t>
            </a:r>
            <a:endParaRPr>
              <a:latin typeface="DM Sans"/>
              <a:ea typeface="DM Sans"/>
              <a:cs typeface="DM Sans"/>
              <a:sym typeface="DM Sans"/>
            </a:endParaRPr>
          </a:p>
        </p:txBody>
      </p:sp>
      <p:pic>
        <p:nvPicPr>
          <p:cNvPr id="270" name="Google Shape;270;p44"/>
          <p:cNvPicPr preferRelativeResize="0"/>
          <p:nvPr/>
        </p:nvPicPr>
        <p:blipFill>
          <a:blip r:embed="rId4">
            <a:alphaModFix/>
          </a:blip>
          <a:stretch>
            <a:fillRect/>
          </a:stretch>
        </p:blipFill>
        <p:spPr>
          <a:xfrm>
            <a:off x="473350" y="1184671"/>
            <a:ext cx="3739500" cy="2219905"/>
          </a:xfrm>
          <a:prstGeom prst="rect">
            <a:avLst/>
          </a:prstGeom>
          <a:noFill/>
          <a:ln>
            <a:noFill/>
          </a:ln>
        </p:spPr>
      </p:pic>
      <p:pic>
        <p:nvPicPr>
          <p:cNvPr id="271" name="Google Shape;271;p44"/>
          <p:cNvPicPr preferRelativeResize="0"/>
          <p:nvPr/>
        </p:nvPicPr>
        <p:blipFill>
          <a:blip r:embed="rId5">
            <a:alphaModFix/>
          </a:blip>
          <a:stretch>
            <a:fillRect/>
          </a:stretch>
        </p:blipFill>
        <p:spPr>
          <a:xfrm>
            <a:off x="4335350" y="1184675"/>
            <a:ext cx="3621649" cy="22199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277" name="Google Shape;277;p4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78" name="Google Shape;278;p45"/>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279" name="Google Shape;279;p45"/>
          <p:cNvPicPr preferRelativeResize="0"/>
          <p:nvPr/>
        </p:nvPicPr>
        <p:blipFill>
          <a:blip r:embed="rId4">
            <a:alphaModFix/>
          </a:blip>
          <a:stretch>
            <a:fillRect/>
          </a:stretch>
        </p:blipFill>
        <p:spPr>
          <a:xfrm>
            <a:off x="475200" y="1330600"/>
            <a:ext cx="4111700" cy="2482300"/>
          </a:xfrm>
          <a:prstGeom prst="rect">
            <a:avLst/>
          </a:prstGeom>
          <a:noFill/>
          <a:ln>
            <a:noFill/>
          </a:ln>
        </p:spPr>
      </p:pic>
      <p:sp>
        <p:nvSpPr>
          <p:cNvPr id="280" name="Google Shape;280;p45"/>
          <p:cNvSpPr txBox="1"/>
          <p:nvPr/>
        </p:nvSpPr>
        <p:spPr>
          <a:xfrm>
            <a:off x="4787650" y="1677250"/>
            <a:ext cx="38268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Entonces el PCA minimiza la distancia hasta la linea de proyeccion o maximiza la distancia del punto proyectado al origen</a:t>
            </a:r>
            <a:endParaRPr sz="1600">
              <a:latin typeface="DM Sans"/>
              <a:ea typeface="DM Sans"/>
              <a:cs typeface="DM Sans"/>
              <a:sym typeface="DM Sans"/>
            </a:endParaRPr>
          </a:p>
          <a:p>
            <a:pPr marL="0" lvl="0" indent="0" algn="l" rtl="0">
              <a:spcBef>
                <a:spcPts val="0"/>
              </a:spcBef>
              <a:spcAft>
                <a:spcPts val="0"/>
              </a:spcAft>
              <a:buNone/>
            </a:pPr>
            <a:endParaRPr sz="1600">
              <a:latin typeface="DM Sans"/>
              <a:ea typeface="DM Sans"/>
              <a:cs typeface="DM Sans"/>
              <a:sym typeface="DM Sans"/>
            </a:endParaRPr>
          </a:p>
          <a:p>
            <a:pPr marL="0" lvl="0" indent="0" algn="l" rtl="0">
              <a:spcBef>
                <a:spcPts val="0"/>
              </a:spcBef>
              <a:spcAft>
                <a:spcPts val="0"/>
              </a:spcAft>
              <a:buNone/>
            </a:pPr>
            <a:r>
              <a:rPr lang="es" sz="1600">
                <a:latin typeface="DM Sans"/>
                <a:ea typeface="DM Sans"/>
                <a:cs typeface="DM Sans"/>
                <a:sym typeface="DM Sans"/>
              </a:rPr>
              <a:t>Aunque preferiblemente lo hace maximizando la distancia </a:t>
            </a:r>
            <a:r>
              <a:rPr lang="es" sz="1600" b="1">
                <a:latin typeface="DM Sans"/>
                <a:ea typeface="DM Sans"/>
                <a:cs typeface="DM Sans"/>
                <a:sym typeface="DM Sans"/>
              </a:rPr>
              <a:t>c </a:t>
            </a:r>
            <a:r>
              <a:rPr lang="es" sz="1600">
                <a:latin typeface="DM Sans"/>
                <a:ea typeface="DM Sans"/>
                <a:cs typeface="DM Sans"/>
                <a:sym typeface="DM Sans"/>
              </a:rPr>
              <a:t>en el triángulo</a:t>
            </a:r>
            <a:endParaRPr sz="160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6"/>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286" name="Google Shape;286;p4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87" name="Google Shape;287;p46"/>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288" name="Google Shape;288;p46"/>
          <p:cNvPicPr preferRelativeResize="0"/>
          <p:nvPr/>
        </p:nvPicPr>
        <p:blipFill>
          <a:blip r:embed="rId4">
            <a:alphaModFix/>
          </a:blip>
          <a:stretch>
            <a:fillRect/>
          </a:stretch>
        </p:blipFill>
        <p:spPr>
          <a:xfrm>
            <a:off x="434001" y="1379550"/>
            <a:ext cx="3829816" cy="2275350"/>
          </a:xfrm>
          <a:prstGeom prst="rect">
            <a:avLst/>
          </a:prstGeom>
          <a:noFill/>
          <a:ln>
            <a:noFill/>
          </a:ln>
        </p:spPr>
      </p:pic>
      <p:pic>
        <p:nvPicPr>
          <p:cNvPr id="289" name="Google Shape;289;p46"/>
          <p:cNvPicPr preferRelativeResize="0"/>
          <p:nvPr/>
        </p:nvPicPr>
        <p:blipFill>
          <a:blip r:embed="rId5">
            <a:alphaModFix/>
          </a:blip>
          <a:stretch>
            <a:fillRect/>
          </a:stretch>
        </p:blipFill>
        <p:spPr>
          <a:xfrm>
            <a:off x="4400174" y="1342553"/>
            <a:ext cx="3829826" cy="2349347"/>
          </a:xfrm>
          <a:prstGeom prst="rect">
            <a:avLst/>
          </a:prstGeom>
          <a:noFill/>
          <a:ln>
            <a:noFill/>
          </a:ln>
        </p:spPr>
      </p:pic>
      <p:sp>
        <p:nvSpPr>
          <p:cNvPr id="290" name="Google Shape;290;p46"/>
          <p:cNvSpPr txBox="1"/>
          <p:nvPr/>
        </p:nvSpPr>
        <p:spPr>
          <a:xfrm>
            <a:off x="1146775" y="3644725"/>
            <a:ext cx="6933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Así que de esta manera tenemos maximizadas las distancias hasta el origen y minimizadas las distancias de los puntos a la línea de proyección</a:t>
            </a:r>
            <a:endParaRPr>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296" name="Google Shape;296;p4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97" name="Google Shape;297;p47"/>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298" name="Google Shape;298;p47"/>
          <p:cNvPicPr preferRelativeResize="0"/>
          <p:nvPr/>
        </p:nvPicPr>
        <p:blipFill>
          <a:blip r:embed="rId4">
            <a:alphaModFix/>
          </a:blip>
          <a:stretch>
            <a:fillRect/>
          </a:stretch>
        </p:blipFill>
        <p:spPr>
          <a:xfrm>
            <a:off x="473350" y="1379550"/>
            <a:ext cx="4302059" cy="2709400"/>
          </a:xfrm>
          <a:prstGeom prst="rect">
            <a:avLst/>
          </a:prstGeom>
          <a:noFill/>
          <a:ln>
            <a:noFill/>
          </a:ln>
        </p:spPr>
      </p:pic>
      <p:sp>
        <p:nvSpPr>
          <p:cNvPr id="299" name="Google Shape;299;p47"/>
          <p:cNvSpPr txBox="1"/>
          <p:nvPr/>
        </p:nvSpPr>
        <p:spPr>
          <a:xfrm>
            <a:off x="4849325" y="1460325"/>
            <a:ext cx="36891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a:latin typeface="DM Sans"/>
                <a:ea typeface="DM Sans"/>
                <a:cs typeface="DM Sans"/>
                <a:sym typeface="DM Sans"/>
              </a:rPr>
              <a:t>Esta línea se llama PC1 (si tiene una pendiente de 0.25 por ejemplo) por cada 4 unidades que aumente el gen 1 el gen 2 aumenta en 1 unidad</a:t>
            </a:r>
            <a:endParaRPr sz="1600">
              <a:latin typeface="DM Sans"/>
              <a:ea typeface="DM Sans"/>
              <a:cs typeface="DM Sans"/>
              <a:sym typeface="DM Sans"/>
            </a:endParaRPr>
          </a:p>
          <a:p>
            <a:pPr marL="0" lvl="0" indent="0" algn="l" rtl="0">
              <a:spcBef>
                <a:spcPts val="0"/>
              </a:spcBef>
              <a:spcAft>
                <a:spcPts val="0"/>
              </a:spcAft>
              <a:buNone/>
            </a:pPr>
            <a:endParaRPr sz="1600">
              <a:latin typeface="DM Sans"/>
              <a:ea typeface="DM Sans"/>
              <a:cs typeface="DM Sans"/>
              <a:sym typeface="DM Sans"/>
            </a:endParaRPr>
          </a:p>
          <a:p>
            <a:pPr marL="0" lvl="0" indent="0" algn="l" rtl="0">
              <a:spcBef>
                <a:spcPts val="0"/>
              </a:spcBef>
              <a:spcAft>
                <a:spcPts val="0"/>
              </a:spcAft>
              <a:buNone/>
            </a:pPr>
            <a:r>
              <a:rPr lang="es" sz="1600">
                <a:latin typeface="DM Sans"/>
                <a:ea typeface="DM Sans"/>
                <a:cs typeface="DM Sans"/>
                <a:sym typeface="DM Sans"/>
              </a:rPr>
              <a:t>Por eso el PC1 así como los demás componentes principales son una combinación lineal de variables</a:t>
            </a:r>
            <a:endParaRPr sz="1600">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8"/>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305" name="Google Shape;305;p4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06" name="Google Shape;306;p48"/>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307" name="Google Shape;307;p48"/>
          <p:cNvPicPr preferRelativeResize="0"/>
          <p:nvPr/>
        </p:nvPicPr>
        <p:blipFill>
          <a:blip r:embed="rId4">
            <a:alphaModFix/>
          </a:blip>
          <a:stretch>
            <a:fillRect/>
          </a:stretch>
        </p:blipFill>
        <p:spPr>
          <a:xfrm>
            <a:off x="473350" y="1282963"/>
            <a:ext cx="3943875" cy="2434100"/>
          </a:xfrm>
          <a:prstGeom prst="rect">
            <a:avLst/>
          </a:prstGeom>
          <a:noFill/>
          <a:ln>
            <a:noFill/>
          </a:ln>
        </p:spPr>
      </p:pic>
      <p:pic>
        <p:nvPicPr>
          <p:cNvPr id="308" name="Google Shape;308;p48"/>
          <p:cNvPicPr preferRelativeResize="0"/>
          <p:nvPr/>
        </p:nvPicPr>
        <p:blipFill>
          <a:blip r:embed="rId5">
            <a:alphaModFix/>
          </a:blip>
          <a:stretch>
            <a:fillRect/>
          </a:stretch>
        </p:blipFill>
        <p:spPr>
          <a:xfrm>
            <a:off x="4508901" y="1282987"/>
            <a:ext cx="4105908" cy="2577525"/>
          </a:xfrm>
          <a:prstGeom prst="rect">
            <a:avLst/>
          </a:prstGeom>
          <a:noFill/>
          <a:ln>
            <a:noFill/>
          </a:ln>
        </p:spPr>
      </p:pic>
      <p:sp>
        <p:nvSpPr>
          <p:cNvPr id="309" name="Google Shape;309;p48"/>
          <p:cNvSpPr txBox="1"/>
          <p:nvPr/>
        </p:nvSpPr>
        <p:spPr>
          <a:xfrm>
            <a:off x="571500" y="3668700"/>
            <a:ext cx="4223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Una propiedad de este método es que el PC1 siempre recoge mayor porcentaje de variabilidad explicada</a:t>
            </a:r>
            <a:endParaRPr>
              <a:latin typeface="DM Sans"/>
              <a:ea typeface="DM Sans"/>
              <a:cs typeface="DM Sans"/>
              <a:sym typeface="DM Sans"/>
            </a:endParaRPr>
          </a:p>
        </p:txBody>
      </p:sp>
      <p:sp>
        <p:nvSpPr>
          <p:cNvPr id="310" name="Google Shape;310;p48"/>
          <p:cNvSpPr txBox="1"/>
          <p:nvPr/>
        </p:nvSpPr>
        <p:spPr>
          <a:xfrm>
            <a:off x="4920300" y="3668700"/>
            <a:ext cx="369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También es de suma importancia que los datos esten escalados o normalizados</a:t>
            </a:r>
            <a:endParaRPr>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9"/>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316" name="Google Shape;316;p4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17" name="Google Shape;317;p49"/>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318" name="Google Shape;318;p49"/>
          <p:cNvPicPr preferRelativeResize="0"/>
          <p:nvPr/>
        </p:nvPicPr>
        <p:blipFill>
          <a:blip r:embed="rId4">
            <a:alphaModFix/>
          </a:blip>
          <a:stretch>
            <a:fillRect/>
          </a:stretch>
        </p:blipFill>
        <p:spPr>
          <a:xfrm>
            <a:off x="2950174" y="989900"/>
            <a:ext cx="3405753" cy="2094625"/>
          </a:xfrm>
          <a:prstGeom prst="rect">
            <a:avLst/>
          </a:prstGeom>
          <a:noFill/>
          <a:ln>
            <a:noFill/>
          </a:ln>
        </p:spPr>
      </p:pic>
      <p:pic>
        <p:nvPicPr>
          <p:cNvPr id="319" name="Google Shape;319;p49"/>
          <p:cNvPicPr preferRelativeResize="0"/>
          <p:nvPr/>
        </p:nvPicPr>
        <p:blipFill>
          <a:blip r:embed="rId5">
            <a:alphaModFix/>
          </a:blip>
          <a:stretch>
            <a:fillRect/>
          </a:stretch>
        </p:blipFill>
        <p:spPr>
          <a:xfrm>
            <a:off x="473350" y="2201621"/>
            <a:ext cx="3670161" cy="2223417"/>
          </a:xfrm>
          <a:prstGeom prst="rect">
            <a:avLst/>
          </a:prstGeom>
          <a:noFill/>
          <a:ln>
            <a:noFill/>
          </a:ln>
        </p:spPr>
      </p:pic>
      <p:pic>
        <p:nvPicPr>
          <p:cNvPr id="320" name="Google Shape;320;p49"/>
          <p:cNvPicPr preferRelativeResize="0"/>
          <p:nvPr/>
        </p:nvPicPr>
        <p:blipFill>
          <a:blip r:embed="rId6">
            <a:alphaModFix/>
          </a:blip>
          <a:stretch>
            <a:fillRect/>
          </a:stretch>
        </p:blipFill>
        <p:spPr>
          <a:xfrm>
            <a:off x="4819425" y="2796950"/>
            <a:ext cx="3795375" cy="170305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2"/>
          <p:cNvSpPr txBox="1"/>
          <p:nvPr/>
        </p:nvSpPr>
        <p:spPr>
          <a:xfrm>
            <a:off x="1404863" y="19413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Reducción de dimensionalidad</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grpSp>
        <p:nvGrpSpPr>
          <p:cNvPr id="349" name="Google Shape;349;p53"/>
          <p:cNvGrpSpPr/>
          <p:nvPr/>
        </p:nvGrpSpPr>
        <p:grpSpPr>
          <a:xfrm>
            <a:off x="473370" y="619431"/>
            <a:ext cx="738905" cy="738905"/>
            <a:chOff x="575612" y="1950748"/>
            <a:chExt cx="431100" cy="431100"/>
          </a:xfrm>
        </p:grpSpPr>
        <p:sp>
          <p:nvSpPr>
            <p:cNvPr id="350" name="Google Shape;350;p53"/>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53"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52" name="Google Shape;352;p53"/>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353" name="Google Shape;353;p53"/>
          <p:cNvSpPr txBox="1"/>
          <p:nvPr/>
        </p:nvSpPr>
        <p:spPr>
          <a:xfrm>
            <a:off x="501450" y="1324950"/>
            <a:ext cx="8141100" cy="210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Si bien hemos visto que la Reducción de dimensionalidad es uno de los problemas que se pueden resolver con el aprendizaje no supervisado, ¿Han escuchado de algún otro método similar al PCA? ¿Si es así como funciona?</a:t>
            </a:r>
            <a:endParaRPr sz="2500" b="1">
              <a:solidFill>
                <a:srgbClr val="B7B7B7"/>
              </a:solidFill>
              <a:latin typeface="DM Sans"/>
              <a:ea typeface="DM Sans"/>
              <a:cs typeface="DM Sans"/>
              <a:sym typeface="DM Sans"/>
            </a:endParaRPr>
          </a:p>
        </p:txBody>
      </p:sp>
      <p:sp>
        <p:nvSpPr>
          <p:cNvPr id="354" name="Google Shape;354;p53"/>
          <p:cNvSpPr txBox="1"/>
          <p:nvPr/>
        </p:nvSpPr>
        <p:spPr>
          <a:xfrm>
            <a:off x="606725" y="375692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3"/>
          <p:cNvSpPr txBox="1"/>
          <p:nvPr/>
        </p:nvSpPr>
        <p:spPr>
          <a:xfrm>
            <a:off x="1022175" y="2202300"/>
            <a:ext cx="69933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PCA</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5"/>
          <p:cNvSpPr txBox="1"/>
          <p:nvPr/>
        </p:nvSpPr>
        <p:spPr>
          <a:xfrm>
            <a:off x="501450" y="653275"/>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Reducción de dimensionalidad</a:t>
            </a:r>
            <a:endParaRPr sz="4000" b="1">
              <a:solidFill>
                <a:schemeClr val="dk1"/>
              </a:solidFill>
              <a:latin typeface="DM Sans"/>
              <a:ea typeface="DM Sans"/>
              <a:cs typeface="DM Sans"/>
              <a:sym typeface="DM Sans"/>
            </a:endParaRPr>
          </a:p>
        </p:txBody>
      </p:sp>
      <p:sp>
        <p:nvSpPr>
          <p:cNvPr id="365" name="Google Shape;365;p5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66" name="Google Shape;366;p55"/>
          <p:cNvSpPr txBox="1"/>
          <p:nvPr/>
        </p:nvSpPr>
        <p:spPr>
          <a:xfrm>
            <a:off x="692450" y="2025475"/>
            <a:ext cx="4045800" cy="154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Es una técnica de de aprendizaje no supervisado que consiste en la transformación de datos desde un espacio de alta dimensión a uno de baja dimensión para que la representación de baja dimensión retenga algunas propiedades significativas de los datos originales.</a:t>
            </a:r>
            <a:endParaRPr sz="1350" i="0" u="none" strike="noStrike" cap="none">
              <a:solidFill>
                <a:srgbClr val="000000"/>
              </a:solidFill>
              <a:latin typeface="DM Sans"/>
              <a:ea typeface="DM Sans"/>
              <a:cs typeface="DM Sans"/>
              <a:sym typeface="DM Sans"/>
            </a:endParaRPr>
          </a:p>
        </p:txBody>
      </p:sp>
      <p:pic>
        <p:nvPicPr>
          <p:cNvPr id="367" name="Google Shape;367;p55"/>
          <p:cNvPicPr preferRelativeResize="0"/>
          <p:nvPr/>
        </p:nvPicPr>
        <p:blipFill>
          <a:blip r:embed="rId3">
            <a:alphaModFix/>
          </a:blip>
          <a:stretch>
            <a:fillRect/>
          </a:stretch>
        </p:blipFill>
        <p:spPr>
          <a:xfrm>
            <a:off x="5271650" y="1322875"/>
            <a:ext cx="2952000" cy="2952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Importancia</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Importancia</a:t>
            </a:r>
            <a:endParaRPr sz="4000" b="1">
              <a:solidFill>
                <a:schemeClr val="dk1"/>
              </a:solidFill>
              <a:latin typeface="DM Sans"/>
              <a:ea typeface="DM Sans"/>
              <a:cs typeface="DM Sans"/>
              <a:sym typeface="DM Sans"/>
            </a:endParaRPr>
          </a:p>
        </p:txBody>
      </p:sp>
      <p:sp>
        <p:nvSpPr>
          <p:cNvPr id="378" name="Google Shape;378;p5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79" name="Google Shape;379;p57"/>
          <p:cNvSpPr txBox="1"/>
          <p:nvPr/>
        </p:nvSpPr>
        <p:spPr>
          <a:xfrm>
            <a:off x="516401" y="1278200"/>
            <a:ext cx="4428900" cy="1595700"/>
          </a:xfrm>
          <a:prstGeom prst="rect">
            <a:avLst/>
          </a:prstGeom>
          <a:noFill/>
          <a:ln>
            <a:noFill/>
          </a:ln>
        </p:spPr>
        <p:txBody>
          <a:bodyPr spcFirstLastPara="1" wrap="square" lIns="91425" tIns="45700" rIns="91425" bIns="45700" anchor="t" anchorCtr="0">
            <a:spAutoFit/>
          </a:bodyPr>
          <a:lstStyle/>
          <a:p>
            <a:pPr marL="457200" marR="0" lvl="0" indent="-314325" algn="l" rtl="0">
              <a:lnSpc>
                <a:spcPct val="100000"/>
              </a:lnSpc>
              <a:spcBef>
                <a:spcPts val="1000"/>
              </a:spcBef>
              <a:spcAft>
                <a:spcPts val="0"/>
              </a:spcAft>
              <a:buClr>
                <a:srgbClr val="000000"/>
              </a:buClr>
              <a:buSzPts val="1350"/>
              <a:buFont typeface="DM Sans"/>
              <a:buChar char="●"/>
            </a:pPr>
            <a:r>
              <a:rPr lang="es" sz="1350">
                <a:latin typeface="DM Sans"/>
                <a:ea typeface="DM Sans"/>
                <a:cs typeface="DM Sans"/>
                <a:sym typeface="DM Sans"/>
              </a:rPr>
              <a:t>Menor número de dimensiones implica menor tiempo de entrenamiento y menor recurso computacional y mayor performance</a:t>
            </a:r>
            <a:endParaRPr sz="1350">
              <a:latin typeface="DM Sans"/>
              <a:ea typeface="DM Sans"/>
              <a:cs typeface="DM Sans"/>
              <a:sym typeface="DM Sans"/>
            </a:endParaRPr>
          </a:p>
          <a:p>
            <a:pPr marL="457200" marR="0" lvl="0" indent="-314325" algn="l" rtl="0">
              <a:lnSpc>
                <a:spcPct val="100000"/>
              </a:lnSpc>
              <a:spcBef>
                <a:spcPts val="1000"/>
              </a:spcBef>
              <a:spcAft>
                <a:spcPts val="0"/>
              </a:spcAft>
              <a:buSzPts val="1350"/>
              <a:buFont typeface="DM Sans"/>
              <a:buChar char="●"/>
            </a:pPr>
            <a:r>
              <a:rPr lang="es" sz="1350">
                <a:latin typeface="DM Sans"/>
                <a:ea typeface="DM Sans"/>
                <a:cs typeface="DM Sans"/>
                <a:sym typeface="DM Sans"/>
              </a:rPr>
              <a:t>Permite evitar el problema del overfitting</a:t>
            </a:r>
            <a:endParaRPr sz="1350">
              <a:latin typeface="DM Sans"/>
              <a:ea typeface="DM Sans"/>
              <a:cs typeface="DM Sans"/>
              <a:sym typeface="DM Sans"/>
            </a:endParaRPr>
          </a:p>
          <a:p>
            <a:pPr marL="457200" marR="0" lvl="0" indent="-314325" algn="l" rtl="0">
              <a:lnSpc>
                <a:spcPct val="100000"/>
              </a:lnSpc>
              <a:spcBef>
                <a:spcPts val="1000"/>
              </a:spcBef>
              <a:spcAft>
                <a:spcPts val="0"/>
              </a:spcAft>
              <a:buSzPts val="1350"/>
              <a:buFont typeface="DM Sans"/>
              <a:buChar char="●"/>
            </a:pPr>
            <a:r>
              <a:rPr lang="es" sz="1350">
                <a:latin typeface="DM Sans"/>
                <a:ea typeface="DM Sans"/>
                <a:cs typeface="DM Sans"/>
                <a:sym typeface="DM Sans"/>
              </a:rPr>
              <a:t>Es extremadamente util para la tarea de “Data Visualization”</a:t>
            </a:r>
            <a:endParaRPr sz="1350">
              <a:latin typeface="DM Sans"/>
              <a:ea typeface="DM Sans"/>
              <a:cs typeface="DM Sans"/>
              <a:sym typeface="DM Sans"/>
            </a:endParaRPr>
          </a:p>
        </p:txBody>
      </p:sp>
      <p:pic>
        <p:nvPicPr>
          <p:cNvPr id="380" name="Google Shape;380;p57"/>
          <p:cNvPicPr preferRelativeResize="0"/>
          <p:nvPr/>
        </p:nvPicPr>
        <p:blipFill>
          <a:blip r:embed="rId3">
            <a:alphaModFix/>
          </a:blip>
          <a:stretch>
            <a:fillRect/>
          </a:stretch>
        </p:blipFill>
        <p:spPr>
          <a:xfrm>
            <a:off x="5254275" y="1085400"/>
            <a:ext cx="3065000" cy="3065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8"/>
          <p:cNvSpPr txBox="1"/>
          <p:nvPr/>
        </p:nvSpPr>
        <p:spPr>
          <a:xfrm>
            <a:off x="473350" y="468000"/>
            <a:ext cx="70710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Importancia</a:t>
            </a:r>
            <a:endParaRPr sz="4000" b="1">
              <a:solidFill>
                <a:schemeClr val="dk1"/>
              </a:solidFill>
              <a:latin typeface="DM Sans"/>
              <a:ea typeface="DM Sans"/>
              <a:cs typeface="DM Sans"/>
              <a:sym typeface="DM Sans"/>
            </a:endParaRPr>
          </a:p>
        </p:txBody>
      </p:sp>
      <p:sp>
        <p:nvSpPr>
          <p:cNvPr id="386" name="Google Shape;386;p5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87" name="Google Shape;387;p58"/>
          <p:cNvSpPr txBox="1"/>
          <p:nvPr/>
        </p:nvSpPr>
        <p:spPr>
          <a:xfrm>
            <a:off x="516401" y="1278200"/>
            <a:ext cx="4428900" cy="1467300"/>
          </a:xfrm>
          <a:prstGeom prst="rect">
            <a:avLst/>
          </a:prstGeom>
          <a:noFill/>
          <a:ln>
            <a:noFill/>
          </a:ln>
        </p:spPr>
        <p:txBody>
          <a:bodyPr spcFirstLastPara="1" wrap="square" lIns="91425" tIns="45700" rIns="91425" bIns="45700" anchor="t" anchorCtr="0">
            <a:spAutoFit/>
          </a:bodyPr>
          <a:lstStyle/>
          <a:p>
            <a:pPr marL="457200" marR="0" lvl="0" indent="-314325" algn="just" rtl="0">
              <a:lnSpc>
                <a:spcPct val="100000"/>
              </a:lnSpc>
              <a:spcBef>
                <a:spcPts val="1000"/>
              </a:spcBef>
              <a:spcAft>
                <a:spcPts val="0"/>
              </a:spcAft>
              <a:buClr>
                <a:srgbClr val="000000"/>
              </a:buClr>
              <a:buSzPts val="1350"/>
              <a:buFont typeface="DM Sans"/>
              <a:buChar char="●"/>
            </a:pPr>
            <a:r>
              <a:rPr lang="es" sz="1350">
                <a:latin typeface="DM Sans"/>
                <a:ea typeface="DM Sans"/>
                <a:cs typeface="DM Sans"/>
                <a:sym typeface="DM Sans"/>
              </a:rPr>
              <a:t>Puede ser usado para comprimir imágenes con el fin de evitar consumir mucho espacio a la hora de generar algoritmos y entrenarlos</a:t>
            </a:r>
            <a:endParaRPr sz="1350">
              <a:latin typeface="DM Sans"/>
              <a:ea typeface="DM Sans"/>
              <a:cs typeface="DM Sans"/>
              <a:sym typeface="DM Sans"/>
            </a:endParaRPr>
          </a:p>
          <a:p>
            <a:pPr marL="457200" marR="0" lvl="0" indent="-314325" algn="just" rtl="0">
              <a:lnSpc>
                <a:spcPct val="100000"/>
              </a:lnSpc>
              <a:spcBef>
                <a:spcPts val="1000"/>
              </a:spcBef>
              <a:spcAft>
                <a:spcPts val="0"/>
              </a:spcAft>
              <a:buSzPts val="1350"/>
              <a:buFont typeface="DM Sans"/>
              <a:buChar char="●"/>
            </a:pPr>
            <a:r>
              <a:rPr lang="es" sz="1350">
                <a:latin typeface="DM Sans"/>
                <a:ea typeface="DM Sans"/>
                <a:cs typeface="DM Sans"/>
                <a:sym typeface="DM Sans"/>
              </a:rPr>
              <a:t>Puede ser usado para transformar datos no lineales en una forma lineal separable (e.g Kernel PCA es una aplicación de este caso)</a:t>
            </a:r>
            <a:endParaRPr sz="1350">
              <a:latin typeface="DM Sans"/>
              <a:ea typeface="DM Sans"/>
              <a:cs typeface="DM Sans"/>
              <a:sym typeface="DM Sans"/>
            </a:endParaRPr>
          </a:p>
        </p:txBody>
      </p:sp>
      <p:pic>
        <p:nvPicPr>
          <p:cNvPr id="388" name="Google Shape;388;p58"/>
          <p:cNvPicPr preferRelativeResize="0"/>
          <p:nvPr/>
        </p:nvPicPr>
        <p:blipFill>
          <a:blip r:embed="rId3">
            <a:alphaModFix/>
          </a:blip>
          <a:stretch>
            <a:fillRect/>
          </a:stretch>
        </p:blipFill>
        <p:spPr>
          <a:xfrm>
            <a:off x="5254275" y="1085400"/>
            <a:ext cx="3065000" cy="3065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9"/>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Importancia</a:t>
            </a:r>
            <a:endParaRPr sz="4000" b="1">
              <a:solidFill>
                <a:schemeClr val="dk1"/>
              </a:solidFill>
              <a:latin typeface="DM Sans"/>
              <a:ea typeface="DM Sans"/>
              <a:cs typeface="DM Sans"/>
              <a:sym typeface="DM Sans"/>
            </a:endParaRPr>
          </a:p>
        </p:txBody>
      </p:sp>
      <p:sp>
        <p:nvSpPr>
          <p:cNvPr id="394" name="Google Shape;394;p5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95" name="Google Shape;395;p59"/>
          <p:cNvSpPr txBox="1"/>
          <p:nvPr/>
        </p:nvSpPr>
        <p:spPr>
          <a:xfrm>
            <a:off x="516401" y="1278200"/>
            <a:ext cx="4428900" cy="1803300"/>
          </a:xfrm>
          <a:prstGeom prst="rect">
            <a:avLst/>
          </a:prstGeom>
          <a:noFill/>
          <a:ln>
            <a:noFill/>
          </a:ln>
        </p:spPr>
        <p:txBody>
          <a:bodyPr spcFirstLastPara="1" wrap="square" lIns="91425" tIns="45700" rIns="91425" bIns="45700" anchor="t" anchorCtr="0">
            <a:spAutoFit/>
          </a:bodyPr>
          <a:lstStyle/>
          <a:p>
            <a:pPr marL="457200" marR="0" lvl="0" indent="-314325" algn="l" rtl="0">
              <a:lnSpc>
                <a:spcPct val="100000"/>
              </a:lnSpc>
              <a:spcBef>
                <a:spcPts val="1000"/>
              </a:spcBef>
              <a:spcAft>
                <a:spcPts val="0"/>
              </a:spcAft>
              <a:buClr>
                <a:srgbClr val="000000"/>
              </a:buClr>
              <a:buSzPts val="1350"/>
              <a:buFont typeface="DM Sans"/>
              <a:buChar char="●"/>
            </a:pPr>
            <a:r>
              <a:rPr lang="es" sz="1350">
                <a:latin typeface="DM Sans"/>
                <a:ea typeface="DM Sans"/>
                <a:cs typeface="DM Sans"/>
                <a:sym typeface="DM Sans"/>
              </a:rPr>
              <a:t>Tiene en cuenta el problema de la multicolinealidad </a:t>
            </a:r>
            <a:endParaRPr sz="1350">
              <a:latin typeface="DM Sans"/>
              <a:ea typeface="DM Sans"/>
              <a:cs typeface="DM Sans"/>
              <a:sym typeface="DM Sans"/>
            </a:endParaRPr>
          </a:p>
          <a:p>
            <a:pPr marL="457200" marR="0" lvl="0" indent="-314325" algn="l" rtl="0">
              <a:lnSpc>
                <a:spcPct val="100000"/>
              </a:lnSpc>
              <a:spcBef>
                <a:spcPts val="1000"/>
              </a:spcBef>
              <a:spcAft>
                <a:spcPts val="0"/>
              </a:spcAft>
              <a:buSzPts val="1350"/>
              <a:buFont typeface="DM Sans"/>
              <a:buChar char="●"/>
            </a:pPr>
            <a:r>
              <a:rPr lang="es" sz="1350">
                <a:latin typeface="DM Sans"/>
                <a:ea typeface="DM Sans"/>
                <a:cs typeface="DM Sans"/>
                <a:sym typeface="DM Sans"/>
              </a:rPr>
              <a:t>Es bastante útil para el análisis factorial (encontrar variables latentes que no se pueden medir directamente en una variable)</a:t>
            </a:r>
            <a:endParaRPr sz="1350">
              <a:latin typeface="DM Sans"/>
              <a:ea typeface="DM Sans"/>
              <a:cs typeface="DM Sans"/>
              <a:sym typeface="DM Sans"/>
            </a:endParaRPr>
          </a:p>
          <a:p>
            <a:pPr marL="457200" marR="0" lvl="0" indent="-314325" algn="l" rtl="0">
              <a:lnSpc>
                <a:spcPct val="100000"/>
              </a:lnSpc>
              <a:spcBef>
                <a:spcPts val="1000"/>
              </a:spcBef>
              <a:spcAft>
                <a:spcPts val="0"/>
              </a:spcAft>
              <a:buSzPts val="1350"/>
              <a:buFont typeface="DM Sans"/>
              <a:buChar char="●"/>
            </a:pPr>
            <a:r>
              <a:rPr lang="es" sz="1350">
                <a:latin typeface="DM Sans"/>
                <a:ea typeface="DM Sans"/>
                <a:cs typeface="DM Sans"/>
                <a:sym typeface="DM Sans"/>
              </a:rPr>
              <a:t>Remueve el ruido en los datos quedándose con las variables más importantes</a:t>
            </a:r>
            <a:endParaRPr sz="1350">
              <a:latin typeface="DM Sans"/>
              <a:ea typeface="DM Sans"/>
              <a:cs typeface="DM Sans"/>
              <a:sym typeface="DM Sans"/>
            </a:endParaRPr>
          </a:p>
        </p:txBody>
      </p:sp>
      <p:pic>
        <p:nvPicPr>
          <p:cNvPr id="396" name="Google Shape;396;p59"/>
          <p:cNvPicPr preferRelativeResize="0"/>
          <p:nvPr/>
        </p:nvPicPr>
        <p:blipFill>
          <a:blip r:embed="rId3">
            <a:alphaModFix/>
          </a:blip>
          <a:stretch>
            <a:fillRect/>
          </a:stretch>
        </p:blipFill>
        <p:spPr>
          <a:xfrm>
            <a:off x="5254275" y="1085400"/>
            <a:ext cx="3065000" cy="3065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Clasificación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1"/>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Clasificación</a:t>
            </a:r>
            <a:endParaRPr sz="4000" b="1">
              <a:solidFill>
                <a:schemeClr val="dk1"/>
              </a:solidFill>
              <a:latin typeface="DM Sans"/>
              <a:ea typeface="DM Sans"/>
              <a:cs typeface="DM Sans"/>
              <a:sym typeface="DM Sans"/>
            </a:endParaRPr>
          </a:p>
        </p:txBody>
      </p:sp>
      <p:sp>
        <p:nvSpPr>
          <p:cNvPr id="407" name="Google Shape;407;p6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8" name="Google Shape;408;p61"/>
          <p:cNvSpPr txBox="1"/>
          <p:nvPr/>
        </p:nvSpPr>
        <p:spPr>
          <a:xfrm>
            <a:off x="620801" y="1462200"/>
            <a:ext cx="4428900" cy="2219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000"/>
              </a:spcBef>
              <a:spcAft>
                <a:spcPts val="0"/>
              </a:spcAft>
              <a:buNone/>
            </a:pPr>
            <a:r>
              <a:rPr lang="es" sz="1350">
                <a:latin typeface="DM Sans"/>
                <a:ea typeface="DM Sans"/>
                <a:cs typeface="DM Sans"/>
                <a:sym typeface="DM Sans"/>
              </a:rPr>
              <a:t>Se tienen dos grandes categorías:</a:t>
            </a:r>
            <a:endParaRPr sz="1350">
              <a:latin typeface="DM Sans"/>
              <a:ea typeface="DM Sans"/>
              <a:cs typeface="DM Sans"/>
              <a:sym typeface="DM Sans"/>
            </a:endParaRPr>
          </a:p>
          <a:p>
            <a:pPr marL="457200" marR="0" lvl="0" indent="-314325" algn="l" rtl="0">
              <a:lnSpc>
                <a:spcPct val="100000"/>
              </a:lnSpc>
              <a:spcBef>
                <a:spcPts val="1000"/>
              </a:spcBef>
              <a:spcAft>
                <a:spcPts val="0"/>
              </a:spcAft>
              <a:buSzPts val="1350"/>
              <a:buFont typeface="DM Sans"/>
              <a:buAutoNum type="arabicPeriod"/>
            </a:pPr>
            <a:r>
              <a:rPr lang="es" sz="1350" b="1">
                <a:latin typeface="DM Sans"/>
                <a:ea typeface="DM Sans"/>
                <a:cs typeface="DM Sans"/>
                <a:sym typeface="DM Sans"/>
              </a:rPr>
              <a:t>Feature Selection: </a:t>
            </a:r>
            <a:r>
              <a:rPr lang="es" sz="1350">
                <a:latin typeface="DM Sans"/>
                <a:ea typeface="DM Sans"/>
                <a:cs typeface="DM Sans"/>
                <a:sym typeface="DM Sans"/>
              </a:rPr>
              <a:t>tiene como objetivo encontrar un subconjunto de variables (las más importantes) de todas las variables. Tenemos 3 estrategias distintas (Filtro, Wrapper, Embedded)</a:t>
            </a:r>
            <a:endParaRPr sz="1350">
              <a:latin typeface="DM Sans"/>
              <a:ea typeface="DM Sans"/>
              <a:cs typeface="DM Sans"/>
              <a:sym typeface="DM Sans"/>
            </a:endParaRPr>
          </a:p>
          <a:p>
            <a:pPr marL="457200" marR="0" lvl="0" indent="-314325" algn="l" rtl="0">
              <a:lnSpc>
                <a:spcPct val="100000"/>
              </a:lnSpc>
              <a:spcBef>
                <a:spcPts val="1000"/>
              </a:spcBef>
              <a:spcAft>
                <a:spcPts val="0"/>
              </a:spcAft>
              <a:buSzPts val="1350"/>
              <a:buFont typeface="DM Sans"/>
              <a:buAutoNum type="arabicPeriod"/>
            </a:pPr>
            <a:r>
              <a:rPr lang="es" sz="1350" b="1">
                <a:latin typeface="DM Sans"/>
                <a:ea typeface="DM Sans"/>
                <a:cs typeface="DM Sans"/>
                <a:sym typeface="DM Sans"/>
              </a:rPr>
              <a:t>Feature Extraction: </a:t>
            </a:r>
            <a:r>
              <a:rPr lang="es" sz="1350">
                <a:latin typeface="DM Sans"/>
                <a:ea typeface="DM Sans"/>
                <a:cs typeface="DM Sans"/>
                <a:sym typeface="DM Sans"/>
              </a:rPr>
              <a:t>extrae variables relevantes como combinación lineal de las variables originales con menor número de dimensiones</a:t>
            </a:r>
            <a:endParaRPr sz="1350">
              <a:latin typeface="DM Sans"/>
              <a:ea typeface="DM Sans"/>
              <a:cs typeface="DM Sans"/>
              <a:sym typeface="DM Sans"/>
            </a:endParaRPr>
          </a:p>
        </p:txBody>
      </p:sp>
      <p:pic>
        <p:nvPicPr>
          <p:cNvPr id="409" name="Google Shape;409;p61"/>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10" name="Google Shape;410;p61"/>
          <p:cNvPicPr preferRelativeResize="0"/>
          <p:nvPr/>
        </p:nvPicPr>
        <p:blipFill>
          <a:blip r:embed="rId4">
            <a:alphaModFix/>
          </a:blip>
          <a:stretch>
            <a:fillRect/>
          </a:stretch>
        </p:blipFill>
        <p:spPr>
          <a:xfrm>
            <a:off x="5202101" y="1200250"/>
            <a:ext cx="3243472" cy="28722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2"/>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Clasificación</a:t>
            </a:r>
            <a:endParaRPr sz="4000" b="1">
              <a:solidFill>
                <a:schemeClr val="dk1"/>
              </a:solidFill>
              <a:latin typeface="DM Sans"/>
              <a:ea typeface="DM Sans"/>
              <a:cs typeface="DM Sans"/>
              <a:sym typeface="DM Sans"/>
            </a:endParaRPr>
          </a:p>
        </p:txBody>
      </p:sp>
      <p:sp>
        <p:nvSpPr>
          <p:cNvPr id="416" name="Google Shape;416;p6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17" name="Google Shape;417;p62"/>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18" name="Google Shape;418;p62"/>
          <p:cNvPicPr preferRelativeResize="0"/>
          <p:nvPr/>
        </p:nvPicPr>
        <p:blipFill>
          <a:blip r:embed="rId4">
            <a:alphaModFix/>
          </a:blip>
          <a:stretch>
            <a:fillRect/>
          </a:stretch>
        </p:blipFill>
        <p:spPr>
          <a:xfrm>
            <a:off x="632525" y="1137600"/>
            <a:ext cx="4730516" cy="3162700"/>
          </a:xfrm>
          <a:prstGeom prst="rect">
            <a:avLst/>
          </a:prstGeom>
          <a:noFill/>
          <a:ln>
            <a:noFill/>
          </a:ln>
        </p:spPr>
      </p:pic>
      <p:sp>
        <p:nvSpPr>
          <p:cNvPr id="419" name="Google Shape;419;p62"/>
          <p:cNvSpPr txBox="1"/>
          <p:nvPr/>
        </p:nvSpPr>
        <p:spPr>
          <a:xfrm>
            <a:off x="5662475" y="1208250"/>
            <a:ext cx="28212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La metodología Feature Extraction también tiene una clasificación adicional ya que se pueden utilizar técnicas lineales o no lineales )Manifold) para encontrar las mejores combinaciones </a:t>
            </a:r>
            <a:endParaRPr>
              <a:latin typeface="DM Sans"/>
              <a:ea typeface="DM Sans"/>
              <a:cs typeface="DM Sans"/>
              <a:sym typeface="DM Sans"/>
            </a:endParaRPr>
          </a:p>
          <a:p>
            <a:pPr marL="0" lvl="0" indent="0" algn="l" rtl="0">
              <a:spcBef>
                <a:spcPts val="0"/>
              </a:spcBef>
              <a:spcAft>
                <a:spcPts val="0"/>
              </a:spcAft>
              <a:buNone/>
            </a:pPr>
            <a:r>
              <a:rPr lang="es"/>
              <a:t> </a:t>
            </a:r>
            <a:endParaRPr/>
          </a:p>
          <a:p>
            <a:pPr marL="0" lvl="0" indent="0" algn="l" rtl="0">
              <a:spcBef>
                <a:spcPts val="0"/>
              </a:spcBef>
              <a:spcAft>
                <a:spcPts val="0"/>
              </a:spcAft>
              <a:buNone/>
            </a:pPr>
            <a:r>
              <a:rPr lang="es">
                <a:latin typeface="DM Sans"/>
                <a:ea typeface="DM Sans"/>
                <a:cs typeface="DM Sans"/>
                <a:sym typeface="DM Sans"/>
              </a:rPr>
              <a:t>Fuente: </a:t>
            </a:r>
            <a:r>
              <a:rPr lang="es" u="sng">
                <a:solidFill>
                  <a:srgbClr val="83AEFB"/>
                </a:solidFill>
                <a:latin typeface="DM Sans"/>
                <a:ea typeface="DM Sans"/>
                <a:cs typeface="DM Sans"/>
                <a:sym typeface="DM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Clasificación</a:t>
            </a:r>
            <a:r>
              <a:rPr lang="es" u="sng">
                <a:solidFill>
                  <a:srgbClr val="83AEFB"/>
                </a:solidFill>
                <a:latin typeface="DM Sans"/>
                <a:ea typeface="DM Sans"/>
                <a:cs typeface="DM Sans"/>
                <a:sym typeface="DM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s" u="sng">
                <a:solidFill>
                  <a:srgbClr val="83AEFB"/>
                </a:solidFill>
                <a:latin typeface="DM Sans"/>
                <a:ea typeface="DM Sans"/>
                <a:cs typeface="DM Sans"/>
                <a:sym typeface="DM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Reducción</a:t>
            </a:r>
            <a:r>
              <a:rPr lang="es" u="sng">
                <a:solidFill>
                  <a:srgbClr val="83AEFB"/>
                </a:solidFill>
                <a:latin typeface="DM Sans"/>
                <a:ea typeface="DM Sans"/>
                <a:cs typeface="DM Sans"/>
                <a:sym typeface="DM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Dimensionalidad</a:t>
            </a:r>
            <a:endParaRPr>
              <a:solidFill>
                <a:srgbClr val="83AEFB"/>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Principales técnicas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5"/>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¿Qué hacía el PCA?</a:t>
            </a:r>
            <a:endParaRPr sz="3200" b="1" i="0" u="none" strike="noStrike" cap="none">
              <a:solidFill>
                <a:schemeClr val="dk1"/>
              </a:solidFill>
              <a:latin typeface="DM Sans"/>
              <a:ea typeface="DM Sans"/>
              <a:cs typeface="DM Sans"/>
              <a:sym typeface="DM Sans"/>
            </a:endParaRPr>
          </a:p>
        </p:txBody>
      </p:sp>
      <p:sp>
        <p:nvSpPr>
          <p:cNvPr id="180" name="Google Shape;180;p3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1" name="Google Shape;181;p3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2" name="Google Shape;182;p35"/>
          <p:cNvSpPr txBox="1"/>
          <p:nvPr/>
        </p:nvSpPr>
        <p:spPr>
          <a:xfrm>
            <a:off x="626075" y="1169900"/>
            <a:ext cx="5036400" cy="3532500"/>
          </a:xfrm>
          <a:prstGeom prst="rect">
            <a:avLst/>
          </a:prstGeom>
          <a:solidFill>
            <a:schemeClr val="lt1"/>
          </a:solidFill>
          <a:ln>
            <a:noFill/>
          </a:ln>
        </p:spPr>
        <p:txBody>
          <a:bodyPr spcFirstLastPara="1" wrap="square" lIns="91425" tIns="91425" rIns="91425" bIns="91425" anchor="t" anchorCtr="0">
            <a:spAutoFit/>
          </a:bodyPr>
          <a:lstStyle/>
          <a:p>
            <a:pPr marL="342900" lvl="0" indent="-330200" algn="l" rtl="0">
              <a:lnSpc>
                <a:spcPct val="150000"/>
              </a:lnSpc>
              <a:spcBef>
                <a:spcPts val="0"/>
              </a:spcBef>
              <a:spcAft>
                <a:spcPts val="0"/>
              </a:spcAft>
              <a:buClr>
                <a:srgbClr val="EA90FF"/>
              </a:buClr>
              <a:buSzPts val="2000"/>
              <a:buFont typeface="Helvetica Neue Light"/>
              <a:buChar char="•"/>
            </a:pPr>
            <a:r>
              <a:rPr lang="es" sz="1500">
                <a:solidFill>
                  <a:schemeClr val="dk1"/>
                </a:solidFill>
                <a:latin typeface="DM Sans"/>
                <a:ea typeface="DM Sans"/>
                <a:cs typeface="DM Sans"/>
                <a:sym typeface="DM Sans"/>
              </a:rPr>
              <a:t>El método gira los datos de forma que, desde un punto de vista estadístico, no exista una correlación entre las características rotadas pero que </a:t>
            </a:r>
            <a:r>
              <a:rPr lang="es" sz="1500" b="1">
                <a:solidFill>
                  <a:schemeClr val="dk1"/>
                </a:solidFill>
                <a:latin typeface="DM Sans"/>
                <a:ea typeface="DM Sans"/>
                <a:cs typeface="DM Sans"/>
                <a:sym typeface="DM Sans"/>
              </a:rPr>
              <a:t>conserven la mayor cantidad posible de la varianza de los datos originales</a:t>
            </a:r>
            <a:r>
              <a:rPr lang="es" sz="1500">
                <a:solidFill>
                  <a:schemeClr val="dk1"/>
                </a:solidFill>
                <a:latin typeface="DM Sans"/>
                <a:ea typeface="DM Sans"/>
                <a:cs typeface="DM Sans"/>
                <a:sym typeface="DM Sans"/>
              </a:rPr>
              <a:t>. </a:t>
            </a:r>
            <a:endParaRPr sz="1500">
              <a:solidFill>
                <a:schemeClr val="dk1"/>
              </a:solidFill>
              <a:latin typeface="DM Sans"/>
              <a:ea typeface="DM Sans"/>
              <a:cs typeface="DM Sans"/>
              <a:sym typeface="DM Sans"/>
            </a:endParaRPr>
          </a:p>
          <a:p>
            <a:pPr marL="457200" lvl="0" indent="0" algn="l" rtl="0">
              <a:lnSpc>
                <a:spcPct val="150000"/>
              </a:lnSpc>
              <a:spcBef>
                <a:spcPts val="0"/>
              </a:spcBef>
              <a:spcAft>
                <a:spcPts val="0"/>
              </a:spcAft>
              <a:buClr>
                <a:schemeClr val="dk1"/>
              </a:buClr>
              <a:buSzPts val="1700"/>
              <a:buFont typeface="Arial"/>
              <a:buNone/>
            </a:pPr>
            <a:endParaRPr sz="500">
              <a:solidFill>
                <a:schemeClr val="dk1"/>
              </a:solidFill>
              <a:latin typeface="DM Sans"/>
              <a:ea typeface="DM Sans"/>
              <a:cs typeface="DM Sans"/>
              <a:sym typeface="DM Sans"/>
            </a:endParaRPr>
          </a:p>
          <a:p>
            <a:pPr marL="342900" lvl="0" indent="-330200" algn="l" rtl="0">
              <a:lnSpc>
                <a:spcPct val="150000"/>
              </a:lnSpc>
              <a:spcBef>
                <a:spcPts val="0"/>
              </a:spcBef>
              <a:spcAft>
                <a:spcPts val="0"/>
              </a:spcAft>
              <a:buClr>
                <a:srgbClr val="EA90FF"/>
              </a:buClr>
              <a:buSzPts val="2000"/>
              <a:buFont typeface="Helvetica Neue Light"/>
              <a:buChar char="•"/>
            </a:pPr>
            <a:r>
              <a:rPr lang="es" sz="1500" b="1">
                <a:solidFill>
                  <a:schemeClr val="dk1"/>
                </a:solidFill>
                <a:latin typeface="DM Sans"/>
                <a:ea typeface="DM Sans"/>
                <a:cs typeface="DM Sans"/>
                <a:sym typeface="DM Sans"/>
              </a:rPr>
              <a:t>Reduce la dimensionalidad</a:t>
            </a:r>
            <a:r>
              <a:rPr lang="es" sz="1500">
                <a:solidFill>
                  <a:schemeClr val="dk1"/>
                </a:solidFill>
                <a:latin typeface="DM Sans"/>
                <a:ea typeface="DM Sans"/>
                <a:cs typeface="DM Sans"/>
                <a:sym typeface="DM Sans"/>
              </a:rPr>
              <a:t> de un conjunto de datos proyectándose sobre un subespacio de menor dimensionalidad.</a:t>
            </a:r>
            <a:endParaRPr sz="1500">
              <a:solidFill>
                <a:schemeClr val="dk1"/>
              </a:solidFill>
              <a:latin typeface="DM Sans"/>
              <a:ea typeface="DM Sans"/>
              <a:cs typeface="DM Sans"/>
              <a:sym typeface="DM Sans"/>
            </a:endParaRPr>
          </a:p>
          <a:p>
            <a:pPr marL="0" lvl="0" indent="0" algn="l" rtl="0">
              <a:lnSpc>
                <a:spcPct val="150000"/>
              </a:lnSpc>
              <a:spcBef>
                <a:spcPts val="0"/>
              </a:spcBef>
              <a:spcAft>
                <a:spcPts val="0"/>
              </a:spcAft>
              <a:buClr>
                <a:schemeClr val="dk1"/>
              </a:buClr>
              <a:buFont typeface="Arial"/>
              <a:buNone/>
            </a:pPr>
            <a:endParaRPr sz="1500">
              <a:solidFill>
                <a:schemeClr val="dk1"/>
              </a:solidFill>
              <a:latin typeface="DM Sans"/>
              <a:ea typeface="DM Sans"/>
              <a:cs typeface="DM Sans"/>
              <a:sym typeface="DM Sans"/>
            </a:endParaRPr>
          </a:p>
        </p:txBody>
      </p:sp>
      <p:pic>
        <p:nvPicPr>
          <p:cNvPr id="183" name="Google Shape;183;p35"/>
          <p:cNvPicPr preferRelativeResize="0"/>
          <p:nvPr/>
        </p:nvPicPr>
        <p:blipFill>
          <a:blip r:embed="rId3">
            <a:alphaModFix/>
          </a:blip>
          <a:stretch>
            <a:fillRect/>
          </a:stretch>
        </p:blipFill>
        <p:spPr>
          <a:xfrm>
            <a:off x="5486400" y="1312525"/>
            <a:ext cx="2872275" cy="2872275"/>
          </a:xfrm>
          <a:prstGeom prst="rect">
            <a:avLst/>
          </a:prstGeom>
          <a:noFill/>
          <a:ln>
            <a:noFill/>
          </a:ln>
        </p:spPr>
      </p:pic>
      <p:pic>
        <p:nvPicPr>
          <p:cNvPr id="184" name="Google Shape;184;p35"/>
          <p:cNvPicPr preferRelativeResize="0"/>
          <p:nvPr/>
        </p:nvPicPr>
        <p:blipFill>
          <a:blip r:embed="rId4">
            <a:alphaModFix/>
          </a:blip>
          <a:stretch>
            <a:fillRect/>
          </a:stretch>
        </p:blipFill>
        <p:spPr>
          <a:xfrm>
            <a:off x="7703282" y="467993"/>
            <a:ext cx="911525" cy="911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4"/>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Principales técnicas</a:t>
            </a:r>
            <a:endParaRPr sz="4000" b="1">
              <a:solidFill>
                <a:schemeClr val="dk1"/>
              </a:solidFill>
              <a:latin typeface="DM Sans"/>
              <a:ea typeface="DM Sans"/>
              <a:cs typeface="DM Sans"/>
              <a:sym typeface="DM Sans"/>
            </a:endParaRPr>
          </a:p>
        </p:txBody>
      </p:sp>
      <p:sp>
        <p:nvSpPr>
          <p:cNvPr id="430" name="Google Shape;430;p6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31" name="Google Shape;431;p64"/>
          <p:cNvSpPr txBox="1"/>
          <p:nvPr/>
        </p:nvSpPr>
        <p:spPr>
          <a:xfrm>
            <a:off x="631250" y="1137600"/>
            <a:ext cx="4773300" cy="32169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
                <a:latin typeface="DM Sans"/>
                <a:ea typeface="DM Sans"/>
                <a:cs typeface="DM Sans"/>
                <a:sym typeface="DM Sans"/>
              </a:rPr>
              <a:t>Algunas de las principales técnicas más aplicadas son:</a:t>
            </a:r>
            <a:endParaRPr>
              <a:latin typeface="DM Sans"/>
              <a:ea typeface="DM Sans"/>
              <a:cs typeface="DM Sans"/>
              <a:sym typeface="DM Sans"/>
            </a:endParaRPr>
          </a:p>
          <a:p>
            <a:pPr marL="457200" marR="0" lvl="0" indent="-317500" algn="just" rtl="0">
              <a:lnSpc>
                <a:spcPct val="150000"/>
              </a:lnSpc>
              <a:spcBef>
                <a:spcPts val="0"/>
              </a:spcBef>
              <a:spcAft>
                <a:spcPts val="0"/>
              </a:spcAft>
              <a:buSzPts val="1400"/>
              <a:buFont typeface="DM Sans"/>
              <a:buAutoNum type="arabicPeriod"/>
            </a:pPr>
            <a:r>
              <a:rPr lang="es">
                <a:latin typeface="DM Sans"/>
                <a:ea typeface="DM Sans"/>
                <a:cs typeface="DM Sans"/>
                <a:sym typeface="DM Sans"/>
              </a:rPr>
              <a:t>Principal Component Analysis (PCA)</a:t>
            </a:r>
            <a:endParaRPr>
              <a:latin typeface="DM Sans"/>
              <a:ea typeface="DM Sans"/>
              <a:cs typeface="DM Sans"/>
              <a:sym typeface="DM Sans"/>
            </a:endParaRPr>
          </a:p>
          <a:p>
            <a:pPr marL="457200" marR="0" lvl="0" indent="-317500" algn="just" rtl="0">
              <a:lnSpc>
                <a:spcPct val="150000"/>
              </a:lnSpc>
              <a:spcBef>
                <a:spcPts val="0"/>
              </a:spcBef>
              <a:spcAft>
                <a:spcPts val="0"/>
              </a:spcAft>
              <a:buSzPts val="1400"/>
              <a:buFont typeface="DM Sans"/>
              <a:buAutoNum type="arabicPeriod"/>
            </a:pPr>
            <a:r>
              <a:rPr lang="es">
                <a:latin typeface="DM Sans"/>
                <a:ea typeface="DM Sans"/>
                <a:cs typeface="DM Sans"/>
                <a:sym typeface="DM Sans"/>
              </a:rPr>
              <a:t>Análisis Factorial</a:t>
            </a:r>
            <a:endParaRPr>
              <a:latin typeface="DM Sans"/>
              <a:ea typeface="DM Sans"/>
              <a:cs typeface="DM Sans"/>
              <a:sym typeface="DM Sans"/>
            </a:endParaRPr>
          </a:p>
          <a:p>
            <a:pPr marL="457200" marR="0" lvl="0" indent="-317500" algn="just" rtl="0">
              <a:lnSpc>
                <a:spcPct val="150000"/>
              </a:lnSpc>
              <a:spcBef>
                <a:spcPts val="0"/>
              </a:spcBef>
              <a:spcAft>
                <a:spcPts val="0"/>
              </a:spcAft>
              <a:buSzPts val="1400"/>
              <a:buFont typeface="DM Sans"/>
              <a:buAutoNum type="arabicPeriod"/>
            </a:pPr>
            <a:r>
              <a:rPr lang="es">
                <a:latin typeface="DM Sans"/>
                <a:ea typeface="DM Sans"/>
                <a:cs typeface="DM Sans"/>
                <a:sym typeface="DM Sans"/>
              </a:rPr>
              <a:t>Análisis Discriminante</a:t>
            </a:r>
            <a:endParaRPr>
              <a:latin typeface="DM Sans"/>
              <a:ea typeface="DM Sans"/>
              <a:cs typeface="DM Sans"/>
              <a:sym typeface="DM Sans"/>
            </a:endParaRPr>
          </a:p>
          <a:p>
            <a:pPr marL="457200" marR="0" lvl="0" indent="-317500" algn="just" rtl="0">
              <a:lnSpc>
                <a:spcPct val="150000"/>
              </a:lnSpc>
              <a:spcBef>
                <a:spcPts val="0"/>
              </a:spcBef>
              <a:spcAft>
                <a:spcPts val="0"/>
              </a:spcAft>
              <a:buSzPts val="1400"/>
              <a:buFont typeface="DM Sans"/>
              <a:buAutoNum type="arabicPeriod"/>
            </a:pPr>
            <a:r>
              <a:rPr lang="es">
                <a:latin typeface="DM Sans"/>
                <a:ea typeface="DM Sans"/>
                <a:cs typeface="DM Sans"/>
                <a:sym typeface="DM Sans"/>
              </a:rPr>
              <a:t>Kernel PCA</a:t>
            </a:r>
            <a:endParaRPr>
              <a:latin typeface="DM Sans"/>
              <a:ea typeface="DM Sans"/>
              <a:cs typeface="DM Sans"/>
              <a:sym typeface="DM Sans"/>
            </a:endParaRPr>
          </a:p>
          <a:p>
            <a:pPr marL="457200" marR="0" lvl="0" indent="-317500" algn="just" rtl="0">
              <a:lnSpc>
                <a:spcPct val="150000"/>
              </a:lnSpc>
              <a:spcBef>
                <a:spcPts val="0"/>
              </a:spcBef>
              <a:spcAft>
                <a:spcPts val="0"/>
              </a:spcAft>
              <a:buSzPts val="1400"/>
              <a:buFont typeface="DM Sans"/>
              <a:buAutoNum type="arabicPeriod"/>
            </a:pPr>
            <a:r>
              <a:rPr lang="es">
                <a:latin typeface="DM Sans"/>
                <a:ea typeface="DM Sans"/>
                <a:cs typeface="DM Sans"/>
                <a:sym typeface="DM Sans"/>
              </a:rPr>
              <a:t>t-SNE (t-distributed Stochastic Neighbor Embedding)</a:t>
            </a:r>
            <a:endParaRPr>
              <a:latin typeface="DM Sans"/>
              <a:ea typeface="DM Sans"/>
              <a:cs typeface="DM Sans"/>
              <a:sym typeface="DM Sans"/>
            </a:endParaRPr>
          </a:p>
          <a:p>
            <a:pPr marL="457200" marR="0" lvl="0" indent="-317500" algn="just" rtl="0">
              <a:lnSpc>
                <a:spcPct val="150000"/>
              </a:lnSpc>
              <a:spcBef>
                <a:spcPts val="0"/>
              </a:spcBef>
              <a:spcAft>
                <a:spcPts val="0"/>
              </a:spcAft>
              <a:buSzPts val="1400"/>
              <a:buFont typeface="DM Sans"/>
              <a:buAutoNum type="arabicPeriod"/>
            </a:pPr>
            <a:r>
              <a:rPr lang="es">
                <a:latin typeface="DM Sans"/>
                <a:ea typeface="DM Sans"/>
                <a:cs typeface="DM Sans"/>
                <a:sym typeface="DM Sans"/>
              </a:rPr>
              <a:t>Escalamiento multidimensional (MDS)</a:t>
            </a:r>
            <a:endParaRPr>
              <a:latin typeface="DM Sans"/>
              <a:ea typeface="DM Sans"/>
              <a:cs typeface="DM Sans"/>
              <a:sym typeface="DM Sans"/>
            </a:endParaRPr>
          </a:p>
          <a:p>
            <a:pPr marL="457200" marR="0" lvl="0" indent="-317500" algn="just" rtl="0">
              <a:lnSpc>
                <a:spcPct val="150000"/>
              </a:lnSpc>
              <a:spcBef>
                <a:spcPts val="0"/>
              </a:spcBef>
              <a:spcAft>
                <a:spcPts val="0"/>
              </a:spcAft>
              <a:buSzPts val="1400"/>
              <a:buFont typeface="DM Sans"/>
              <a:buAutoNum type="arabicPeriod"/>
            </a:pPr>
            <a:r>
              <a:rPr lang="es">
                <a:latin typeface="DM Sans"/>
                <a:ea typeface="DM Sans"/>
                <a:cs typeface="DM Sans"/>
                <a:sym typeface="DM Sans"/>
              </a:rPr>
              <a:t>Isomap (Isometric mapping)</a:t>
            </a:r>
            <a:endParaRPr>
              <a:latin typeface="DM Sans"/>
              <a:ea typeface="DM Sans"/>
              <a:cs typeface="DM Sans"/>
              <a:sym typeface="DM Sans"/>
            </a:endParaRPr>
          </a:p>
          <a:p>
            <a:pPr marL="0" marR="0" lvl="0" indent="0" algn="just" rtl="0">
              <a:lnSpc>
                <a:spcPct val="150000"/>
              </a:lnSpc>
              <a:spcBef>
                <a:spcPts val="0"/>
              </a:spcBef>
              <a:spcAft>
                <a:spcPts val="0"/>
              </a:spcAft>
              <a:buNone/>
            </a:pPr>
            <a:r>
              <a:rPr lang="es">
                <a:latin typeface="DM Sans"/>
                <a:ea typeface="DM Sans"/>
                <a:cs typeface="DM Sans"/>
                <a:sym typeface="DM Sans"/>
              </a:rPr>
              <a:t>Exploraremos algunas técnicas distintas del PCA</a:t>
            </a:r>
            <a:endParaRPr>
              <a:latin typeface="DM Sans"/>
              <a:ea typeface="DM Sans"/>
              <a:cs typeface="DM Sans"/>
              <a:sym typeface="DM Sans"/>
            </a:endParaRPr>
          </a:p>
        </p:txBody>
      </p:sp>
      <p:pic>
        <p:nvPicPr>
          <p:cNvPr id="432" name="Google Shape;432;p64"/>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33" name="Google Shape;433;p64"/>
          <p:cNvPicPr preferRelativeResize="0"/>
          <p:nvPr/>
        </p:nvPicPr>
        <p:blipFill>
          <a:blip r:embed="rId4">
            <a:alphaModFix/>
          </a:blip>
          <a:stretch>
            <a:fillRect/>
          </a:stretch>
        </p:blipFill>
        <p:spPr>
          <a:xfrm>
            <a:off x="5327350" y="1062100"/>
            <a:ext cx="3150650" cy="3150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5"/>
          <p:cNvSpPr txBox="1"/>
          <p:nvPr/>
        </p:nvSpPr>
        <p:spPr>
          <a:xfrm>
            <a:off x="473350" y="46800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Análisis factorial</a:t>
            </a:r>
            <a:endParaRPr sz="4000" b="1">
              <a:solidFill>
                <a:schemeClr val="dk1"/>
              </a:solidFill>
              <a:latin typeface="DM Sans"/>
              <a:ea typeface="DM Sans"/>
              <a:cs typeface="DM Sans"/>
              <a:sym typeface="DM Sans"/>
            </a:endParaRPr>
          </a:p>
        </p:txBody>
      </p:sp>
      <p:sp>
        <p:nvSpPr>
          <p:cNvPr id="439" name="Google Shape;439;p6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40" name="Google Shape;440;p65"/>
          <p:cNvSpPr txBox="1"/>
          <p:nvPr/>
        </p:nvSpPr>
        <p:spPr>
          <a:xfrm>
            <a:off x="611500" y="1555800"/>
            <a:ext cx="45630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a:latin typeface="DM Sans"/>
                <a:ea typeface="DM Sans"/>
                <a:cs typeface="DM Sans"/>
                <a:sym typeface="DM Sans"/>
              </a:rPr>
              <a:t>Este método no solo busca reducir la dimensionalidad como el PCA, sino que también permite encontrar variables latentes que no se pueden medir directamente con una sola variable, estas variables latentes se les llama</a:t>
            </a:r>
            <a:r>
              <a:rPr lang="es" b="1">
                <a:latin typeface="DM Sans"/>
                <a:ea typeface="DM Sans"/>
                <a:cs typeface="DM Sans"/>
                <a:sym typeface="DM Sans"/>
              </a:rPr>
              <a:t> factores</a:t>
            </a:r>
            <a:r>
              <a:rPr lang="es">
                <a:latin typeface="DM Sans"/>
                <a:ea typeface="DM Sans"/>
                <a:cs typeface="DM Sans"/>
                <a:sym typeface="DM Sans"/>
              </a:rPr>
              <a:t>. </a:t>
            </a:r>
            <a:endParaRPr>
              <a:latin typeface="DM Sans"/>
              <a:ea typeface="DM Sans"/>
              <a:cs typeface="DM Sans"/>
              <a:sym typeface="DM Sans"/>
            </a:endParaRPr>
          </a:p>
          <a:p>
            <a:pPr marL="0" marR="0" lvl="0" indent="0" algn="l" rtl="0">
              <a:lnSpc>
                <a:spcPct val="100000"/>
              </a:lnSpc>
              <a:spcBef>
                <a:spcPts val="0"/>
              </a:spcBef>
              <a:spcAft>
                <a:spcPts val="0"/>
              </a:spcAft>
              <a:buNone/>
            </a:pPr>
            <a:endParaRPr>
              <a:latin typeface="DM Sans"/>
              <a:ea typeface="DM Sans"/>
              <a:cs typeface="DM Sans"/>
              <a:sym typeface="DM Sans"/>
            </a:endParaRPr>
          </a:p>
          <a:p>
            <a:pPr marL="0" marR="0" lvl="0" indent="0" algn="l" rtl="0">
              <a:lnSpc>
                <a:spcPct val="100000"/>
              </a:lnSpc>
              <a:spcBef>
                <a:spcPts val="0"/>
              </a:spcBef>
              <a:spcAft>
                <a:spcPts val="0"/>
              </a:spcAft>
              <a:buNone/>
            </a:pPr>
            <a:r>
              <a:rPr lang="es">
                <a:latin typeface="DM Sans"/>
                <a:ea typeface="DM Sans"/>
                <a:cs typeface="DM Sans"/>
                <a:sym typeface="DM Sans"/>
              </a:rPr>
              <a:t>Es una tećnica principalmente estadística que busca explicar las correlaciones entre las variables en términos de un menor número de variables</a:t>
            </a:r>
            <a:endParaRPr>
              <a:latin typeface="DM Sans"/>
              <a:ea typeface="DM Sans"/>
              <a:cs typeface="DM Sans"/>
              <a:sym typeface="DM Sans"/>
            </a:endParaRPr>
          </a:p>
        </p:txBody>
      </p:sp>
      <p:pic>
        <p:nvPicPr>
          <p:cNvPr id="441" name="Google Shape;441;p65"/>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42" name="Google Shape;442;p65"/>
          <p:cNvPicPr preferRelativeResize="0"/>
          <p:nvPr/>
        </p:nvPicPr>
        <p:blipFill>
          <a:blip r:embed="rId4">
            <a:alphaModFix/>
          </a:blip>
          <a:stretch>
            <a:fillRect/>
          </a:stretch>
        </p:blipFill>
        <p:spPr>
          <a:xfrm>
            <a:off x="5556975" y="1148350"/>
            <a:ext cx="2872275" cy="2872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6"/>
          <p:cNvSpPr txBox="1"/>
          <p:nvPr/>
        </p:nvSpPr>
        <p:spPr>
          <a:xfrm>
            <a:off x="473350" y="46800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Análisis Discriminante</a:t>
            </a:r>
            <a:endParaRPr sz="4000" b="1">
              <a:solidFill>
                <a:schemeClr val="dk1"/>
              </a:solidFill>
              <a:latin typeface="DM Sans"/>
              <a:ea typeface="DM Sans"/>
              <a:cs typeface="DM Sans"/>
              <a:sym typeface="DM Sans"/>
            </a:endParaRPr>
          </a:p>
        </p:txBody>
      </p:sp>
      <p:sp>
        <p:nvSpPr>
          <p:cNvPr id="448" name="Google Shape;448;p6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49" name="Google Shape;449;p66"/>
          <p:cNvSpPr txBox="1"/>
          <p:nvPr/>
        </p:nvSpPr>
        <p:spPr>
          <a:xfrm>
            <a:off x="631250" y="1491750"/>
            <a:ext cx="4773300" cy="216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000"/>
              </a:spcBef>
              <a:spcAft>
                <a:spcPts val="0"/>
              </a:spcAft>
              <a:buNone/>
            </a:pPr>
            <a:r>
              <a:rPr lang="es">
                <a:latin typeface="DM Sans"/>
                <a:ea typeface="DM Sans"/>
                <a:cs typeface="DM Sans"/>
                <a:sym typeface="DM Sans"/>
              </a:rPr>
              <a:t>Conocido como LDA se usa para problemas de clasificación multi clase usualmente. Esta técnica separa o discrimina las instancias por sus clases. A diferencia del PCA el LDA encuentra una combinación lineal de variables que optimice la separación de clases mientras que el PCA trata de encontrar componentes no correlacionados. </a:t>
            </a:r>
            <a:endParaRPr>
              <a:latin typeface="DM Sans"/>
              <a:ea typeface="DM Sans"/>
              <a:cs typeface="DM Sans"/>
              <a:sym typeface="DM Sans"/>
            </a:endParaRPr>
          </a:p>
          <a:p>
            <a:pPr marL="0" marR="0" lvl="0" indent="0" algn="l" rtl="0">
              <a:lnSpc>
                <a:spcPct val="100000"/>
              </a:lnSpc>
              <a:spcBef>
                <a:spcPts val="1000"/>
              </a:spcBef>
              <a:spcAft>
                <a:spcPts val="0"/>
              </a:spcAft>
              <a:buNone/>
            </a:pPr>
            <a:r>
              <a:rPr lang="es">
                <a:latin typeface="DM Sans"/>
                <a:ea typeface="DM Sans"/>
                <a:cs typeface="DM Sans"/>
                <a:sym typeface="DM Sans"/>
              </a:rPr>
              <a:t>Otra diferencia es que el PCA es un algoritmo no supervisado mientras que el LDA es supervisado</a:t>
            </a:r>
            <a:endParaRPr>
              <a:latin typeface="DM Sans"/>
              <a:ea typeface="DM Sans"/>
              <a:cs typeface="DM Sans"/>
              <a:sym typeface="DM Sans"/>
            </a:endParaRPr>
          </a:p>
        </p:txBody>
      </p:sp>
      <p:pic>
        <p:nvPicPr>
          <p:cNvPr id="450" name="Google Shape;450;p66"/>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51" name="Google Shape;451;p66"/>
          <p:cNvPicPr preferRelativeResize="0"/>
          <p:nvPr/>
        </p:nvPicPr>
        <p:blipFill>
          <a:blip r:embed="rId4">
            <a:alphaModFix/>
          </a:blip>
          <a:stretch>
            <a:fillRect/>
          </a:stretch>
        </p:blipFill>
        <p:spPr>
          <a:xfrm>
            <a:off x="5404550" y="1251862"/>
            <a:ext cx="3215950" cy="26397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7"/>
          <p:cNvSpPr txBox="1"/>
          <p:nvPr/>
        </p:nvSpPr>
        <p:spPr>
          <a:xfrm>
            <a:off x="473350" y="46800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Kernel PCA</a:t>
            </a:r>
            <a:endParaRPr sz="4000" b="1">
              <a:solidFill>
                <a:schemeClr val="dk1"/>
              </a:solidFill>
              <a:latin typeface="DM Sans"/>
              <a:ea typeface="DM Sans"/>
              <a:cs typeface="DM Sans"/>
              <a:sym typeface="DM Sans"/>
            </a:endParaRPr>
          </a:p>
        </p:txBody>
      </p:sp>
      <p:sp>
        <p:nvSpPr>
          <p:cNvPr id="457" name="Google Shape;457;p6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58" name="Google Shape;458;p67"/>
          <p:cNvSpPr txBox="1"/>
          <p:nvPr/>
        </p:nvSpPr>
        <p:spPr>
          <a:xfrm>
            <a:off x="631250" y="1491750"/>
            <a:ext cx="4773300" cy="2160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000"/>
              </a:spcBef>
              <a:spcAft>
                <a:spcPts val="0"/>
              </a:spcAft>
              <a:buNone/>
            </a:pPr>
            <a:r>
              <a:rPr lang="es">
                <a:latin typeface="DM Sans"/>
                <a:ea typeface="DM Sans"/>
                <a:cs typeface="DM Sans"/>
                <a:sym typeface="DM Sans"/>
              </a:rPr>
              <a:t>Es una técnica de reducción de dimensionalidad no lineal que utiliza diferentes </a:t>
            </a:r>
            <a:r>
              <a:rPr lang="es" b="1">
                <a:latin typeface="DM Sans"/>
                <a:ea typeface="DM Sans"/>
                <a:cs typeface="DM Sans"/>
                <a:sym typeface="DM Sans"/>
              </a:rPr>
              <a:t>funciones kernel (Radial basis-function kernel)</a:t>
            </a:r>
            <a:r>
              <a:rPr lang="es">
                <a:latin typeface="DM Sans"/>
                <a:ea typeface="DM Sans"/>
                <a:cs typeface="DM Sans"/>
                <a:sym typeface="DM Sans"/>
              </a:rPr>
              <a:t> y es la versión no lineal del PCA. Funciona bastante bien en datasets no lineales donde el PCA normal no funciona eficientemente</a:t>
            </a:r>
            <a:endParaRPr>
              <a:latin typeface="DM Sans"/>
              <a:ea typeface="DM Sans"/>
              <a:cs typeface="DM Sans"/>
              <a:sym typeface="DM Sans"/>
            </a:endParaRPr>
          </a:p>
          <a:p>
            <a:pPr marL="0" marR="0" lvl="0" indent="0" algn="l" rtl="0">
              <a:lnSpc>
                <a:spcPct val="100000"/>
              </a:lnSpc>
              <a:spcBef>
                <a:spcPts val="1000"/>
              </a:spcBef>
              <a:spcAft>
                <a:spcPts val="0"/>
              </a:spcAft>
              <a:buNone/>
            </a:pPr>
            <a:r>
              <a:rPr lang="es">
                <a:latin typeface="DM Sans"/>
                <a:ea typeface="DM Sans"/>
                <a:cs typeface="DM Sans"/>
                <a:sym typeface="DM Sans"/>
              </a:rPr>
              <a:t>Se necesitan especificar 3 hiper parámetros importantes: a) componentes a retener, b) tipo de kernel (linear, poly, rbf, sigmoid, cosine) y c) coeficiente kernel llamado gamma</a:t>
            </a:r>
            <a:endParaRPr>
              <a:latin typeface="DM Sans"/>
              <a:ea typeface="DM Sans"/>
              <a:cs typeface="DM Sans"/>
              <a:sym typeface="DM Sans"/>
            </a:endParaRPr>
          </a:p>
        </p:txBody>
      </p:sp>
      <p:pic>
        <p:nvPicPr>
          <p:cNvPr id="459" name="Google Shape;459;p67"/>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60" name="Google Shape;460;p67"/>
          <p:cNvPicPr preferRelativeResize="0"/>
          <p:nvPr/>
        </p:nvPicPr>
        <p:blipFill>
          <a:blip r:embed="rId4">
            <a:alphaModFix/>
          </a:blip>
          <a:stretch>
            <a:fillRect/>
          </a:stretch>
        </p:blipFill>
        <p:spPr>
          <a:xfrm>
            <a:off x="5404550" y="1406575"/>
            <a:ext cx="3281775" cy="2187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8"/>
          <p:cNvSpPr txBox="1"/>
          <p:nvPr/>
        </p:nvSpPr>
        <p:spPr>
          <a:xfrm>
            <a:off x="647850" y="468000"/>
            <a:ext cx="8141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t-SNE</a:t>
            </a:r>
            <a:endParaRPr sz="4000" b="1">
              <a:solidFill>
                <a:schemeClr val="dk1"/>
              </a:solidFill>
              <a:latin typeface="DM Sans"/>
              <a:ea typeface="DM Sans"/>
              <a:cs typeface="DM Sans"/>
              <a:sym typeface="DM Sans"/>
            </a:endParaRPr>
          </a:p>
        </p:txBody>
      </p:sp>
      <p:sp>
        <p:nvSpPr>
          <p:cNvPr id="466" name="Google Shape;466;p6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67" name="Google Shape;467;p68"/>
          <p:cNvSpPr txBox="1"/>
          <p:nvPr/>
        </p:nvSpPr>
        <p:spPr>
          <a:xfrm>
            <a:off x="647850" y="1448100"/>
            <a:ext cx="4773300" cy="224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a:latin typeface="DM Sans"/>
                <a:ea typeface="DM Sans"/>
                <a:cs typeface="DM Sans"/>
                <a:sym typeface="DM Sans"/>
              </a:rPr>
              <a:t>Es una técnica de reducción de dimensionalidad no lineal que principalmente se usa para “Data Visualization”.</a:t>
            </a:r>
            <a:endParaRPr>
              <a:latin typeface="DM Sans"/>
              <a:ea typeface="DM Sans"/>
              <a:cs typeface="DM Sans"/>
              <a:sym typeface="DM Sans"/>
            </a:endParaRPr>
          </a:p>
          <a:p>
            <a:pPr marL="0" marR="0" lvl="0" indent="0" algn="l" rtl="0">
              <a:lnSpc>
                <a:spcPct val="100000"/>
              </a:lnSpc>
              <a:spcBef>
                <a:spcPts val="0"/>
              </a:spcBef>
              <a:spcAft>
                <a:spcPts val="0"/>
              </a:spcAft>
              <a:buNone/>
            </a:pPr>
            <a:endParaRPr>
              <a:latin typeface="DM Sans"/>
              <a:ea typeface="DM Sans"/>
              <a:cs typeface="DM Sans"/>
              <a:sym typeface="DM Sans"/>
            </a:endParaRPr>
          </a:p>
          <a:p>
            <a:pPr marL="0" marR="0" lvl="0" indent="0" algn="l" rtl="0">
              <a:lnSpc>
                <a:spcPct val="100000"/>
              </a:lnSpc>
              <a:spcBef>
                <a:spcPts val="0"/>
              </a:spcBef>
              <a:spcAft>
                <a:spcPts val="0"/>
              </a:spcAft>
              <a:buNone/>
            </a:pPr>
            <a:r>
              <a:rPr lang="es">
                <a:latin typeface="DM Sans"/>
                <a:ea typeface="DM Sans"/>
                <a:cs typeface="DM Sans"/>
                <a:sym typeface="DM Sans"/>
              </a:rPr>
              <a:t>Se basa en técnicas probabilísticas sobre parejas de muestras en el espacio original</a:t>
            </a:r>
            <a:endParaRPr>
              <a:latin typeface="DM Sans"/>
              <a:ea typeface="DM Sans"/>
              <a:cs typeface="DM Sans"/>
              <a:sym typeface="DM Sans"/>
            </a:endParaRPr>
          </a:p>
          <a:p>
            <a:pPr marL="0" marR="0" lvl="0" indent="0" algn="l" rtl="0">
              <a:lnSpc>
                <a:spcPct val="100000"/>
              </a:lnSpc>
              <a:spcBef>
                <a:spcPts val="0"/>
              </a:spcBef>
              <a:spcAft>
                <a:spcPts val="0"/>
              </a:spcAft>
              <a:buNone/>
            </a:pPr>
            <a:endParaRPr>
              <a:latin typeface="DM Sans"/>
              <a:ea typeface="DM Sans"/>
              <a:cs typeface="DM Sans"/>
              <a:sym typeface="DM Sans"/>
            </a:endParaRPr>
          </a:p>
          <a:p>
            <a:pPr marL="0" marR="0" lvl="0" indent="0" algn="l" rtl="0">
              <a:lnSpc>
                <a:spcPct val="100000"/>
              </a:lnSpc>
              <a:spcBef>
                <a:spcPts val="0"/>
              </a:spcBef>
              <a:spcAft>
                <a:spcPts val="0"/>
              </a:spcAft>
              <a:buNone/>
            </a:pPr>
            <a:r>
              <a:rPr lang="es">
                <a:latin typeface="DM Sans"/>
                <a:ea typeface="DM Sans"/>
                <a:cs typeface="DM Sans"/>
                <a:sym typeface="DM Sans"/>
              </a:rPr>
              <a:t>Se recomienda utilizar ya sea PCA o descomposicion SVD truncada antes de t-SNE si el numero de variables es mayor a 50. </a:t>
            </a:r>
            <a:endParaRPr>
              <a:latin typeface="DM Sans"/>
              <a:ea typeface="DM Sans"/>
              <a:cs typeface="DM Sans"/>
              <a:sym typeface="DM Sans"/>
            </a:endParaRPr>
          </a:p>
        </p:txBody>
      </p:sp>
      <p:pic>
        <p:nvPicPr>
          <p:cNvPr id="468" name="Google Shape;468;p68"/>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69" name="Google Shape;469;p68"/>
          <p:cNvPicPr preferRelativeResize="0"/>
          <p:nvPr/>
        </p:nvPicPr>
        <p:blipFill>
          <a:blip r:embed="rId4">
            <a:alphaModFix/>
          </a:blip>
          <a:stretch>
            <a:fillRect/>
          </a:stretch>
        </p:blipFill>
        <p:spPr>
          <a:xfrm>
            <a:off x="5421150" y="1630289"/>
            <a:ext cx="3193651" cy="18255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9"/>
          <p:cNvSpPr txBox="1"/>
          <p:nvPr/>
        </p:nvSpPr>
        <p:spPr>
          <a:xfrm>
            <a:off x="725275" y="468000"/>
            <a:ext cx="72882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4000" b="1">
                <a:solidFill>
                  <a:schemeClr val="dk1"/>
                </a:solidFill>
                <a:latin typeface="DM Sans"/>
                <a:ea typeface="DM Sans"/>
                <a:cs typeface="DM Sans"/>
                <a:sym typeface="DM Sans"/>
              </a:rPr>
              <a:t>Escalamiento multidimensional</a:t>
            </a:r>
            <a:endParaRPr sz="4000" b="1">
              <a:solidFill>
                <a:schemeClr val="dk1"/>
              </a:solidFill>
              <a:latin typeface="DM Sans"/>
              <a:ea typeface="DM Sans"/>
              <a:cs typeface="DM Sans"/>
              <a:sym typeface="DM Sans"/>
            </a:endParaRPr>
          </a:p>
        </p:txBody>
      </p:sp>
      <p:sp>
        <p:nvSpPr>
          <p:cNvPr id="475" name="Google Shape;475;p6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76" name="Google Shape;476;p69"/>
          <p:cNvSpPr txBox="1"/>
          <p:nvPr/>
        </p:nvSpPr>
        <p:spPr>
          <a:xfrm>
            <a:off x="725275" y="1966425"/>
            <a:ext cx="45477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a:latin typeface="DM Sans"/>
                <a:ea typeface="DM Sans"/>
                <a:cs typeface="DM Sans"/>
                <a:sym typeface="DM Sans"/>
              </a:rPr>
              <a:t>MDS es una técnica de reducción de dimensionalidad no lineal que trata de preservar las distancias entre las instancias mientras reduce la dimensionalidad de los datos no lineales.</a:t>
            </a:r>
            <a:endParaRPr>
              <a:latin typeface="DM Sans"/>
              <a:ea typeface="DM Sans"/>
              <a:cs typeface="DM Sans"/>
              <a:sym typeface="DM Sans"/>
            </a:endParaRPr>
          </a:p>
          <a:p>
            <a:pPr marL="0" marR="0" lvl="0" indent="0" algn="l" rtl="0">
              <a:lnSpc>
                <a:spcPct val="100000"/>
              </a:lnSpc>
              <a:spcBef>
                <a:spcPts val="0"/>
              </a:spcBef>
              <a:spcAft>
                <a:spcPts val="0"/>
              </a:spcAft>
              <a:buNone/>
            </a:pPr>
            <a:endParaRPr>
              <a:latin typeface="DM Sans"/>
              <a:ea typeface="DM Sans"/>
              <a:cs typeface="DM Sans"/>
              <a:sym typeface="DM Sans"/>
            </a:endParaRPr>
          </a:p>
          <a:p>
            <a:pPr marL="0" marR="0" lvl="0" indent="0" algn="l" rtl="0">
              <a:lnSpc>
                <a:spcPct val="100000"/>
              </a:lnSpc>
              <a:spcBef>
                <a:spcPts val="0"/>
              </a:spcBef>
              <a:spcAft>
                <a:spcPts val="0"/>
              </a:spcAft>
              <a:buNone/>
            </a:pPr>
            <a:r>
              <a:rPr lang="es">
                <a:latin typeface="DM Sans"/>
                <a:ea typeface="DM Sans"/>
                <a:cs typeface="DM Sans"/>
                <a:sym typeface="DM Sans"/>
              </a:rPr>
              <a:t>Existen dos tipos de algoritmos de MDS con métrica y sin métrica. Dentro de la clase MDS() de Scikit Learn e puede definir cuál de las dos se desea utilizar </a:t>
            </a:r>
            <a:endParaRPr>
              <a:latin typeface="DM Sans"/>
              <a:ea typeface="DM Sans"/>
              <a:cs typeface="DM Sans"/>
              <a:sym typeface="DM Sans"/>
            </a:endParaRPr>
          </a:p>
        </p:txBody>
      </p:sp>
      <p:pic>
        <p:nvPicPr>
          <p:cNvPr id="477" name="Google Shape;477;p69"/>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78" name="Google Shape;478;p69"/>
          <p:cNvPicPr preferRelativeResize="0"/>
          <p:nvPr/>
        </p:nvPicPr>
        <p:blipFill>
          <a:blip r:embed="rId4">
            <a:alphaModFix/>
          </a:blip>
          <a:stretch>
            <a:fillRect/>
          </a:stretch>
        </p:blipFill>
        <p:spPr>
          <a:xfrm>
            <a:off x="5478825" y="1594125"/>
            <a:ext cx="2776500" cy="2776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0"/>
          <p:cNvSpPr txBox="1"/>
          <p:nvPr/>
        </p:nvSpPr>
        <p:spPr>
          <a:xfrm>
            <a:off x="473350" y="468000"/>
            <a:ext cx="81411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500" b="1">
                <a:solidFill>
                  <a:schemeClr val="dk1"/>
                </a:solidFill>
                <a:latin typeface="DM Sans"/>
                <a:ea typeface="DM Sans"/>
                <a:cs typeface="DM Sans"/>
                <a:sym typeface="DM Sans"/>
              </a:rPr>
              <a:t>Isomap</a:t>
            </a:r>
            <a:endParaRPr sz="4000" b="1">
              <a:solidFill>
                <a:schemeClr val="dk1"/>
              </a:solidFill>
              <a:latin typeface="DM Sans"/>
              <a:ea typeface="DM Sans"/>
              <a:cs typeface="DM Sans"/>
              <a:sym typeface="DM Sans"/>
            </a:endParaRPr>
          </a:p>
        </p:txBody>
      </p:sp>
      <p:sp>
        <p:nvSpPr>
          <p:cNvPr id="484" name="Google Shape;484;p7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85" name="Google Shape;485;p70"/>
          <p:cNvSpPr txBox="1"/>
          <p:nvPr/>
        </p:nvSpPr>
        <p:spPr>
          <a:xfrm>
            <a:off x="685775" y="1555800"/>
            <a:ext cx="45675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a:latin typeface="DM Sans"/>
                <a:ea typeface="DM Sans"/>
                <a:cs typeface="DM Sans"/>
                <a:sym typeface="DM Sans"/>
              </a:rPr>
              <a:t>Es una técnica de reducción de dimensionalidad no lineal que funciona como una extensión del MDS o del Kernel PCA. Conecta cada instancia calculando una distancia curva o geodésica con base a los vecinos más cercanos. </a:t>
            </a:r>
            <a:endParaRPr>
              <a:latin typeface="DM Sans"/>
              <a:ea typeface="DM Sans"/>
              <a:cs typeface="DM Sans"/>
              <a:sym typeface="DM Sans"/>
            </a:endParaRPr>
          </a:p>
          <a:p>
            <a:pPr marL="0" marR="0" lvl="0" indent="0" algn="l" rtl="0">
              <a:lnSpc>
                <a:spcPct val="100000"/>
              </a:lnSpc>
              <a:spcBef>
                <a:spcPts val="0"/>
              </a:spcBef>
              <a:spcAft>
                <a:spcPts val="0"/>
              </a:spcAft>
              <a:buNone/>
            </a:pPr>
            <a:endParaRPr>
              <a:latin typeface="DM Sans"/>
              <a:ea typeface="DM Sans"/>
              <a:cs typeface="DM Sans"/>
              <a:sym typeface="DM Sans"/>
            </a:endParaRPr>
          </a:p>
          <a:p>
            <a:pPr marL="0" marR="0" lvl="0" indent="0" algn="l" rtl="0">
              <a:lnSpc>
                <a:spcPct val="100000"/>
              </a:lnSpc>
              <a:spcBef>
                <a:spcPts val="0"/>
              </a:spcBef>
              <a:spcAft>
                <a:spcPts val="0"/>
              </a:spcAft>
              <a:buNone/>
            </a:pPr>
            <a:r>
              <a:rPr lang="es">
                <a:latin typeface="DM Sans"/>
                <a:ea typeface="DM Sans"/>
                <a:cs typeface="DM Sans"/>
                <a:sym typeface="DM Sans"/>
              </a:rPr>
              <a:t>El número de vecinos a considerar para cada punto se puede específicas con n_neighbors dentro de la clase Isomap </a:t>
            </a:r>
            <a:endParaRPr>
              <a:latin typeface="DM Sans"/>
              <a:ea typeface="DM Sans"/>
              <a:cs typeface="DM Sans"/>
              <a:sym typeface="DM Sans"/>
            </a:endParaRPr>
          </a:p>
        </p:txBody>
      </p:sp>
      <p:pic>
        <p:nvPicPr>
          <p:cNvPr id="486" name="Google Shape;486;p70"/>
          <p:cNvPicPr preferRelativeResize="0"/>
          <p:nvPr/>
        </p:nvPicPr>
        <p:blipFill>
          <a:blip r:embed="rId3">
            <a:alphaModFix/>
          </a:blip>
          <a:stretch>
            <a:fillRect/>
          </a:stretch>
        </p:blipFill>
        <p:spPr>
          <a:xfrm>
            <a:off x="7943031" y="468001"/>
            <a:ext cx="671771" cy="669599"/>
          </a:xfrm>
          <a:prstGeom prst="rect">
            <a:avLst/>
          </a:prstGeom>
          <a:noFill/>
          <a:ln>
            <a:noFill/>
          </a:ln>
        </p:spPr>
      </p:pic>
      <p:pic>
        <p:nvPicPr>
          <p:cNvPr id="487" name="Google Shape;487;p70"/>
          <p:cNvPicPr preferRelativeResize="0"/>
          <p:nvPr/>
        </p:nvPicPr>
        <p:blipFill>
          <a:blip r:embed="rId4">
            <a:alphaModFix/>
          </a:blip>
          <a:stretch>
            <a:fillRect/>
          </a:stretch>
        </p:blipFill>
        <p:spPr>
          <a:xfrm>
            <a:off x="5423275" y="1655775"/>
            <a:ext cx="3317775" cy="1831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1"/>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493" name="Google Shape;493;p71"/>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2"/>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499" name="Google Shape;499;p72"/>
          <p:cNvSpPr txBox="1"/>
          <p:nvPr/>
        </p:nvSpPr>
        <p:spPr>
          <a:xfrm>
            <a:off x="594775" y="1595800"/>
            <a:ext cx="71694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Dentro de la carpeta de clase exploraremos los notebooks “Reduccion de dimensionalidad - Ejemplo 3.ipynb” con el fin de comprender el funcionamiento de los algoritmos: Análisis factorial, Análisis Discriminante, Kernel PCA, t-SNE, Escalamiento Multidimensional e Isomap</a:t>
            </a:r>
            <a:endParaRPr sz="2500" i="0" u="none" strike="noStrike" cap="none">
              <a:solidFill>
                <a:srgbClr val="B7B7B7"/>
              </a:solidFill>
              <a:latin typeface="Helvetica Neue"/>
              <a:ea typeface="Helvetica Neue"/>
              <a:cs typeface="Helvetica Neue"/>
              <a:sym typeface="Helvetica Neue"/>
            </a:endParaRPr>
          </a:p>
        </p:txBody>
      </p:sp>
      <p:grpSp>
        <p:nvGrpSpPr>
          <p:cNvPr id="500" name="Google Shape;500;p72"/>
          <p:cNvGrpSpPr/>
          <p:nvPr/>
        </p:nvGrpSpPr>
        <p:grpSpPr>
          <a:xfrm>
            <a:off x="473351" y="619523"/>
            <a:ext cx="738900" cy="738900"/>
            <a:chOff x="473351" y="619523"/>
            <a:chExt cx="738900" cy="738900"/>
          </a:xfrm>
        </p:grpSpPr>
        <p:sp>
          <p:nvSpPr>
            <p:cNvPr id="501" name="Google Shape;501;p7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2" name="Google Shape;502;p7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3"/>
          <p:cNvSpPr txBox="1"/>
          <p:nvPr/>
        </p:nvSpPr>
        <p:spPr>
          <a:xfrm>
            <a:off x="1198651" y="2202300"/>
            <a:ext cx="6746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83AEFB"/>
                </a:solidFill>
                <a:latin typeface="DM Sans"/>
                <a:ea typeface="DM Sans"/>
                <a:cs typeface="DM Sans"/>
                <a:sym typeface="DM Sans"/>
              </a:rPr>
              <a:t>Detección de Outliers</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grpSp>
        <p:nvGrpSpPr>
          <p:cNvPr id="512" name="Google Shape;512;p74"/>
          <p:cNvGrpSpPr/>
          <p:nvPr/>
        </p:nvGrpSpPr>
        <p:grpSpPr>
          <a:xfrm>
            <a:off x="473370" y="619431"/>
            <a:ext cx="738905" cy="738905"/>
            <a:chOff x="575612" y="1950748"/>
            <a:chExt cx="431100" cy="431100"/>
          </a:xfrm>
        </p:grpSpPr>
        <p:sp>
          <p:nvSpPr>
            <p:cNvPr id="513" name="Google Shape;513;p74"/>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 name="Google Shape;514;p7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15" name="Google Shape;515;p74"/>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516" name="Google Shape;516;p74"/>
          <p:cNvSpPr txBox="1"/>
          <p:nvPr/>
        </p:nvSpPr>
        <p:spPr>
          <a:xfrm>
            <a:off x="501450" y="1324950"/>
            <a:ext cx="8141100" cy="210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Como hemos visto en clases anteriores los outliers son un problema bastante común en cualquier tipo de datos, ¿Conocen algún método que permita encontrarlos de manera automática? ¿Podríamos utilizar métodos automáticos para detectarlos?</a:t>
            </a:r>
            <a:endParaRPr sz="2500" b="1">
              <a:solidFill>
                <a:srgbClr val="B7B7B7"/>
              </a:solidFill>
              <a:latin typeface="DM Sans"/>
              <a:ea typeface="DM Sans"/>
              <a:cs typeface="DM Sans"/>
              <a:sym typeface="DM Sans"/>
            </a:endParaRPr>
          </a:p>
        </p:txBody>
      </p:sp>
      <p:sp>
        <p:nvSpPr>
          <p:cNvPr id="517" name="Google Shape;517;p74"/>
          <p:cNvSpPr txBox="1"/>
          <p:nvPr/>
        </p:nvSpPr>
        <p:spPr>
          <a:xfrm>
            <a:off x="606725" y="3756925"/>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6"/>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
        <p:nvSpPr>
          <p:cNvPr id="528" name="Google Shape;528;p76"/>
          <p:cNvSpPr txBox="1"/>
          <p:nvPr/>
        </p:nvSpPr>
        <p:spPr>
          <a:xfrm>
            <a:off x="520075" y="1329550"/>
            <a:ext cx="4652400" cy="29433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chemeClr val="dk1"/>
              </a:buClr>
              <a:buSzPts val="3000"/>
              <a:buFont typeface="Arial"/>
              <a:buNone/>
            </a:pPr>
            <a:r>
              <a:rPr lang="es" sz="1800">
                <a:solidFill>
                  <a:schemeClr val="dk1"/>
                </a:solidFill>
                <a:latin typeface="DM Sans"/>
                <a:ea typeface="DM Sans"/>
                <a:cs typeface="DM Sans"/>
                <a:sym typeface="DM Sans"/>
              </a:rPr>
              <a:t>Se define como el proceso de detectar y excluir outliers de un dataset dado. Recordemos que un outlier es una observación que difiere drásticamente de los demás datos. Existen diversas técnicas estadísticas y de aprendizaje automático para poder detectarlos</a:t>
            </a:r>
            <a:endParaRPr sz="1350" i="0" u="none" strike="noStrike" cap="none">
              <a:solidFill>
                <a:srgbClr val="000000"/>
              </a:solidFill>
              <a:latin typeface="DM Sans"/>
              <a:ea typeface="DM Sans"/>
              <a:cs typeface="DM Sans"/>
              <a:sym typeface="DM Sans"/>
            </a:endParaRPr>
          </a:p>
        </p:txBody>
      </p:sp>
      <p:pic>
        <p:nvPicPr>
          <p:cNvPr id="529" name="Google Shape;529;p76"/>
          <p:cNvPicPr preferRelativeResize="0"/>
          <p:nvPr/>
        </p:nvPicPr>
        <p:blipFill>
          <a:blip r:embed="rId3">
            <a:alphaModFix/>
          </a:blip>
          <a:stretch>
            <a:fillRect/>
          </a:stretch>
        </p:blipFill>
        <p:spPr>
          <a:xfrm>
            <a:off x="7801925" y="468325"/>
            <a:ext cx="812875" cy="812875"/>
          </a:xfrm>
          <a:prstGeom prst="rect">
            <a:avLst/>
          </a:prstGeom>
          <a:noFill/>
          <a:ln>
            <a:noFill/>
          </a:ln>
        </p:spPr>
      </p:pic>
      <p:pic>
        <p:nvPicPr>
          <p:cNvPr id="530" name="Google Shape;530;p76"/>
          <p:cNvPicPr preferRelativeResize="0"/>
          <p:nvPr/>
        </p:nvPicPr>
        <p:blipFill>
          <a:blip r:embed="rId4">
            <a:alphaModFix/>
          </a:blip>
          <a:stretch>
            <a:fillRect/>
          </a:stretch>
        </p:blipFill>
        <p:spPr>
          <a:xfrm>
            <a:off x="5377075" y="1249013"/>
            <a:ext cx="3104375" cy="3104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Clasificación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8"/>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
        <p:nvSpPr>
          <p:cNvPr id="541" name="Google Shape;541;p78"/>
          <p:cNvSpPr txBox="1"/>
          <p:nvPr/>
        </p:nvSpPr>
        <p:spPr>
          <a:xfrm>
            <a:off x="520075" y="1329550"/>
            <a:ext cx="4652400" cy="29433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3000"/>
              <a:buFont typeface="Arial"/>
              <a:buNone/>
            </a:pPr>
            <a:r>
              <a:rPr lang="es" sz="1800">
                <a:solidFill>
                  <a:schemeClr val="dk1"/>
                </a:solidFill>
                <a:latin typeface="DM Sans"/>
                <a:ea typeface="DM Sans"/>
                <a:cs typeface="DM Sans"/>
                <a:sym typeface="DM Sans"/>
              </a:rPr>
              <a:t>Existen diversas técnicas de las cuales podemos resaltar:</a:t>
            </a:r>
            <a:endParaRPr sz="1800">
              <a:solidFill>
                <a:schemeClr val="dk1"/>
              </a:solidFill>
              <a:latin typeface="DM Sans"/>
              <a:ea typeface="DM Sans"/>
              <a:cs typeface="DM Sans"/>
              <a:sym typeface="DM Sans"/>
            </a:endParaRPr>
          </a:p>
          <a:p>
            <a:pPr marL="457200" lvl="0" indent="-342900" algn="l" rtl="0">
              <a:lnSpc>
                <a:spcPct val="150000"/>
              </a:lnSpc>
              <a:spcBef>
                <a:spcPts val="0"/>
              </a:spcBef>
              <a:spcAft>
                <a:spcPts val="0"/>
              </a:spcAft>
              <a:buClr>
                <a:schemeClr val="dk1"/>
              </a:buClr>
              <a:buSzPts val="1800"/>
              <a:buFont typeface="DM Sans"/>
              <a:buAutoNum type="arabicPeriod"/>
            </a:pPr>
            <a:r>
              <a:rPr lang="es" sz="1800">
                <a:solidFill>
                  <a:schemeClr val="dk1"/>
                </a:solidFill>
                <a:latin typeface="DM Sans"/>
                <a:ea typeface="DM Sans"/>
                <a:cs typeface="DM Sans"/>
                <a:sym typeface="DM Sans"/>
              </a:rPr>
              <a:t>Isolation Forest</a:t>
            </a:r>
            <a:endParaRPr sz="1800">
              <a:solidFill>
                <a:schemeClr val="dk1"/>
              </a:solidFill>
              <a:latin typeface="DM Sans"/>
              <a:ea typeface="DM Sans"/>
              <a:cs typeface="DM Sans"/>
              <a:sym typeface="DM Sans"/>
            </a:endParaRPr>
          </a:p>
          <a:p>
            <a:pPr marL="457200" lvl="0" indent="-342900" algn="l" rtl="0">
              <a:lnSpc>
                <a:spcPct val="150000"/>
              </a:lnSpc>
              <a:spcBef>
                <a:spcPts val="0"/>
              </a:spcBef>
              <a:spcAft>
                <a:spcPts val="0"/>
              </a:spcAft>
              <a:buClr>
                <a:schemeClr val="dk1"/>
              </a:buClr>
              <a:buSzPts val="1800"/>
              <a:buFont typeface="DM Sans"/>
              <a:buAutoNum type="arabicPeriod"/>
            </a:pPr>
            <a:r>
              <a:rPr lang="es" sz="1800">
                <a:solidFill>
                  <a:schemeClr val="dk1"/>
                </a:solidFill>
                <a:latin typeface="DM Sans"/>
                <a:ea typeface="DM Sans"/>
                <a:cs typeface="DM Sans"/>
                <a:sym typeface="DM Sans"/>
              </a:rPr>
              <a:t>Minimum Covariance Determinant</a:t>
            </a:r>
            <a:endParaRPr sz="1800">
              <a:solidFill>
                <a:schemeClr val="dk1"/>
              </a:solidFill>
              <a:latin typeface="DM Sans"/>
              <a:ea typeface="DM Sans"/>
              <a:cs typeface="DM Sans"/>
              <a:sym typeface="DM Sans"/>
            </a:endParaRPr>
          </a:p>
          <a:p>
            <a:pPr marL="457200" lvl="0" indent="-342900" algn="l" rtl="0">
              <a:lnSpc>
                <a:spcPct val="150000"/>
              </a:lnSpc>
              <a:spcBef>
                <a:spcPts val="0"/>
              </a:spcBef>
              <a:spcAft>
                <a:spcPts val="0"/>
              </a:spcAft>
              <a:buClr>
                <a:schemeClr val="dk1"/>
              </a:buClr>
              <a:buSzPts val="1800"/>
              <a:buFont typeface="DM Sans"/>
              <a:buAutoNum type="arabicPeriod"/>
            </a:pPr>
            <a:r>
              <a:rPr lang="es" sz="1800">
                <a:solidFill>
                  <a:schemeClr val="dk1"/>
                </a:solidFill>
                <a:latin typeface="DM Sans"/>
                <a:ea typeface="DM Sans"/>
                <a:cs typeface="DM Sans"/>
                <a:sym typeface="DM Sans"/>
              </a:rPr>
              <a:t>Local Outlier Factor (LOF)</a:t>
            </a:r>
            <a:endParaRPr sz="1800">
              <a:solidFill>
                <a:schemeClr val="dk1"/>
              </a:solidFill>
              <a:latin typeface="DM Sans"/>
              <a:ea typeface="DM Sans"/>
              <a:cs typeface="DM Sans"/>
              <a:sym typeface="DM Sans"/>
            </a:endParaRPr>
          </a:p>
          <a:p>
            <a:pPr marL="457200" lvl="0" indent="-342900" algn="l" rtl="0">
              <a:lnSpc>
                <a:spcPct val="150000"/>
              </a:lnSpc>
              <a:spcBef>
                <a:spcPts val="0"/>
              </a:spcBef>
              <a:spcAft>
                <a:spcPts val="0"/>
              </a:spcAft>
              <a:buClr>
                <a:schemeClr val="dk1"/>
              </a:buClr>
              <a:buSzPts val="1800"/>
              <a:buFont typeface="DM Sans"/>
              <a:buAutoNum type="arabicPeriod"/>
            </a:pPr>
            <a:r>
              <a:rPr lang="es" sz="1800">
                <a:solidFill>
                  <a:schemeClr val="dk1"/>
                </a:solidFill>
                <a:latin typeface="DM Sans"/>
                <a:ea typeface="DM Sans"/>
                <a:cs typeface="DM Sans"/>
                <a:sym typeface="DM Sans"/>
              </a:rPr>
              <a:t>One Class SVM</a:t>
            </a:r>
            <a:endParaRPr sz="1800">
              <a:solidFill>
                <a:schemeClr val="dk1"/>
              </a:solidFill>
              <a:latin typeface="DM Sans"/>
              <a:ea typeface="DM Sans"/>
              <a:cs typeface="DM Sans"/>
              <a:sym typeface="DM Sans"/>
            </a:endParaRPr>
          </a:p>
        </p:txBody>
      </p:sp>
      <p:pic>
        <p:nvPicPr>
          <p:cNvPr id="542" name="Google Shape;542;p78"/>
          <p:cNvPicPr preferRelativeResize="0"/>
          <p:nvPr/>
        </p:nvPicPr>
        <p:blipFill>
          <a:blip r:embed="rId3">
            <a:alphaModFix/>
          </a:blip>
          <a:stretch>
            <a:fillRect/>
          </a:stretch>
        </p:blipFill>
        <p:spPr>
          <a:xfrm>
            <a:off x="7801925" y="468325"/>
            <a:ext cx="812875" cy="812875"/>
          </a:xfrm>
          <a:prstGeom prst="rect">
            <a:avLst/>
          </a:prstGeom>
          <a:noFill/>
          <a:ln>
            <a:noFill/>
          </a:ln>
        </p:spPr>
      </p:pic>
      <p:pic>
        <p:nvPicPr>
          <p:cNvPr id="543" name="Google Shape;543;p78"/>
          <p:cNvPicPr preferRelativeResize="0"/>
          <p:nvPr/>
        </p:nvPicPr>
        <p:blipFill>
          <a:blip r:embed="rId4">
            <a:alphaModFix/>
          </a:blip>
          <a:stretch>
            <a:fillRect/>
          </a:stretch>
        </p:blipFill>
        <p:spPr>
          <a:xfrm>
            <a:off x="5377075" y="1249013"/>
            <a:ext cx="3104375" cy="3104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9"/>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Isolation Forest</a:t>
            </a:r>
            <a:endParaRPr sz="4000" b="1" i="0" u="none" strike="noStrike" cap="none">
              <a:solidFill>
                <a:schemeClr val="dk1"/>
              </a:solidFill>
              <a:latin typeface="DM Sans"/>
              <a:ea typeface="DM Sans"/>
              <a:cs typeface="DM Sans"/>
              <a:sym typeface="DM Sans"/>
            </a:endParaRPr>
          </a:p>
        </p:txBody>
      </p:sp>
      <p:sp>
        <p:nvSpPr>
          <p:cNvPr id="549" name="Google Shape;549;p79"/>
          <p:cNvSpPr txBox="1"/>
          <p:nvPr/>
        </p:nvSpPr>
        <p:spPr>
          <a:xfrm>
            <a:off x="520075" y="1329550"/>
            <a:ext cx="4972800" cy="29433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Es un algoritmo de detección de anomalías, el proceso de detección lo realiza por medio de aislamiento (isolation). Fue desarrollado por Fei Tony Liu en 2007 en sus estudios de doctorado.</a:t>
            </a:r>
            <a:endParaRPr sz="160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endParaRPr sz="160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Es un método no supervisado (sin etiquetas). Eta inspirado en algoritmo de clasificación Random Forest, formado por la combinación de múltiples arboles de decision llamados isolation trees </a:t>
            </a:r>
            <a:endParaRPr sz="1600">
              <a:solidFill>
                <a:schemeClr val="dk1"/>
              </a:solidFill>
              <a:latin typeface="DM Sans"/>
              <a:ea typeface="DM Sans"/>
              <a:cs typeface="DM Sans"/>
              <a:sym typeface="DM Sans"/>
            </a:endParaRPr>
          </a:p>
        </p:txBody>
      </p:sp>
      <p:pic>
        <p:nvPicPr>
          <p:cNvPr id="550" name="Google Shape;550;p79"/>
          <p:cNvPicPr preferRelativeResize="0"/>
          <p:nvPr/>
        </p:nvPicPr>
        <p:blipFill>
          <a:blip r:embed="rId3">
            <a:alphaModFix/>
          </a:blip>
          <a:stretch>
            <a:fillRect/>
          </a:stretch>
        </p:blipFill>
        <p:spPr>
          <a:xfrm>
            <a:off x="5172475" y="1469375"/>
            <a:ext cx="3666726" cy="2566708"/>
          </a:xfrm>
          <a:prstGeom prst="rect">
            <a:avLst/>
          </a:prstGeom>
          <a:noFill/>
          <a:ln>
            <a:noFill/>
          </a:ln>
        </p:spPr>
      </p:pic>
      <p:pic>
        <p:nvPicPr>
          <p:cNvPr id="551" name="Google Shape;551;p79"/>
          <p:cNvPicPr preferRelativeResize="0"/>
          <p:nvPr/>
        </p:nvPicPr>
        <p:blipFill>
          <a:blip r:embed="rId4">
            <a:alphaModFix/>
          </a:blip>
          <a:stretch>
            <a:fillRect/>
          </a:stretch>
        </p:blipFill>
        <p:spPr>
          <a:xfrm>
            <a:off x="7186884" y="468316"/>
            <a:ext cx="1427907" cy="738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0"/>
          <p:cNvSpPr txBox="1"/>
          <p:nvPr/>
        </p:nvSpPr>
        <p:spPr>
          <a:xfrm>
            <a:off x="501450" y="4683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Isolation Forest</a:t>
            </a:r>
            <a:endParaRPr sz="4000" b="1" i="0" u="none" strike="noStrike" cap="none">
              <a:solidFill>
                <a:schemeClr val="dk1"/>
              </a:solidFill>
              <a:latin typeface="DM Sans"/>
              <a:ea typeface="DM Sans"/>
              <a:cs typeface="DM Sans"/>
              <a:sym typeface="DM Sans"/>
            </a:endParaRPr>
          </a:p>
        </p:txBody>
      </p:sp>
      <p:sp>
        <p:nvSpPr>
          <p:cNvPr id="557" name="Google Shape;557;p80"/>
          <p:cNvSpPr txBox="1"/>
          <p:nvPr/>
        </p:nvSpPr>
        <p:spPr>
          <a:xfrm>
            <a:off x="520075" y="1329550"/>
            <a:ext cx="5032500" cy="29433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El método toma ventaja de dos propiedades cuantitativas de las anomalías: </a:t>
            </a:r>
            <a:endParaRPr sz="1600">
              <a:solidFill>
                <a:schemeClr val="dk1"/>
              </a:solidFill>
              <a:latin typeface="DM Sans"/>
              <a:ea typeface="DM Sans"/>
              <a:cs typeface="DM Sans"/>
              <a:sym typeface="DM Sans"/>
            </a:endParaRPr>
          </a:p>
          <a:p>
            <a:pPr marL="457200" lvl="0" indent="-330200" algn="l" rtl="0">
              <a:lnSpc>
                <a:spcPct val="150000"/>
              </a:lnSpc>
              <a:spcBef>
                <a:spcPts val="0"/>
              </a:spcBef>
              <a:spcAft>
                <a:spcPts val="0"/>
              </a:spcAft>
              <a:buClr>
                <a:schemeClr val="dk1"/>
              </a:buClr>
              <a:buSzPts val="1600"/>
              <a:buFont typeface="DM Sans"/>
              <a:buAutoNum type="arabicParenR"/>
            </a:pPr>
            <a:r>
              <a:rPr lang="es" sz="1600">
                <a:solidFill>
                  <a:schemeClr val="dk1"/>
                </a:solidFill>
                <a:latin typeface="DM Sans"/>
                <a:ea typeface="DM Sans"/>
                <a:cs typeface="DM Sans"/>
                <a:sym typeface="DM Sans"/>
              </a:rPr>
              <a:t>Son una minoría de todas las instancias</a:t>
            </a:r>
            <a:endParaRPr sz="1600">
              <a:solidFill>
                <a:schemeClr val="dk1"/>
              </a:solidFill>
              <a:latin typeface="DM Sans"/>
              <a:ea typeface="DM Sans"/>
              <a:cs typeface="DM Sans"/>
              <a:sym typeface="DM Sans"/>
            </a:endParaRPr>
          </a:p>
          <a:p>
            <a:pPr marL="457200" lvl="0" indent="-330200" algn="l" rtl="0">
              <a:lnSpc>
                <a:spcPct val="150000"/>
              </a:lnSpc>
              <a:spcBef>
                <a:spcPts val="0"/>
              </a:spcBef>
              <a:spcAft>
                <a:spcPts val="0"/>
              </a:spcAft>
              <a:buClr>
                <a:schemeClr val="dk1"/>
              </a:buClr>
              <a:buSzPts val="1600"/>
              <a:buFont typeface="DM Sans"/>
              <a:buAutoNum type="arabicParenR"/>
            </a:pPr>
            <a:r>
              <a:rPr lang="es" sz="1600">
                <a:solidFill>
                  <a:schemeClr val="dk1"/>
                </a:solidFill>
                <a:latin typeface="DM Sans"/>
                <a:ea typeface="DM Sans"/>
                <a:cs typeface="DM Sans"/>
                <a:sym typeface="DM Sans"/>
              </a:rPr>
              <a:t>Tienen atributos bastante diferentes a las instancias normales</a:t>
            </a:r>
            <a:endParaRPr sz="160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A la hora de implementar el algoritmo es importante tener en cuenta el hiper parámetro llamado contaminación que se encuentra entre 0 y 0.5 por defecto es 0.1</a:t>
            </a:r>
            <a:endParaRPr sz="1600">
              <a:solidFill>
                <a:schemeClr val="dk1"/>
              </a:solidFill>
              <a:latin typeface="DM Sans"/>
              <a:ea typeface="DM Sans"/>
              <a:cs typeface="DM Sans"/>
              <a:sym typeface="DM Sans"/>
            </a:endParaRPr>
          </a:p>
        </p:txBody>
      </p:sp>
      <p:pic>
        <p:nvPicPr>
          <p:cNvPr id="558" name="Google Shape;558;p80"/>
          <p:cNvPicPr preferRelativeResize="0"/>
          <p:nvPr/>
        </p:nvPicPr>
        <p:blipFill>
          <a:blip r:embed="rId3">
            <a:alphaModFix/>
          </a:blip>
          <a:stretch>
            <a:fillRect/>
          </a:stretch>
        </p:blipFill>
        <p:spPr>
          <a:xfrm>
            <a:off x="5291675" y="1445550"/>
            <a:ext cx="3666726" cy="2566708"/>
          </a:xfrm>
          <a:prstGeom prst="rect">
            <a:avLst/>
          </a:prstGeom>
          <a:noFill/>
          <a:ln>
            <a:noFill/>
          </a:ln>
        </p:spPr>
      </p:pic>
      <p:pic>
        <p:nvPicPr>
          <p:cNvPr id="559" name="Google Shape;559;p80"/>
          <p:cNvPicPr preferRelativeResize="0"/>
          <p:nvPr/>
        </p:nvPicPr>
        <p:blipFill>
          <a:blip r:embed="rId4">
            <a:alphaModFix/>
          </a:blip>
          <a:stretch>
            <a:fillRect/>
          </a:stretch>
        </p:blipFill>
        <p:spPr>
          <a:xfrm>
            <a:off x="7186884" y="468316"/>
            <a:ext cx="1427907" cy="738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1"/>
          <p:cNvSpPr txBox="1"/>
          <p:nvPr/>
        </p:nvSpPr>
        <p:spPr>
          <a:xfrm>
            <a:off x="501450" y="468325"/>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Minimum Covariance Determinant</a:t>
            </a:r>
            <a:endParaRPr sz="3100" b="1" i="0" u="none" strike="noStrike" cap="none">
              <a:solidFill>
                <a:schemeClr val="dk1"/>
              </a:solidFill>
              <a:latin typeface="DM Sans"/>
              <a:ea typeface="DM Sans"/>
              <a:cs typeface="DM Sans"/>
              <a:sym typeface="DM Sans"/>
            </a:endParaRPr>
          </a:p>
        </p:txBody>
      </p:sp>
      <p:sp>
        <p:nvSpPr>
          <p:cNvPr id="565" name="Google Shape;565;p81"/>
          <p:cNvSpPr txBox="1"/>
          <p:nvPr/>
        </p:nvSpPr>
        <p:spPr>
          <a:xfrm>
            <a:off x="520075" y="1329550"/>
            <a:ext cx="4972800" cy="29433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Llamado MCD por sus siglas en inglés. Es un algoritmo de detección de anomalías bastante robusto teniendo en cuenta estructuras multivariadas creando estructuras elipsoidales que siguen la distribución normal multivariada. Todas las observaciones que queden por fuera de la elipsoide se consideran como anomalías/outliers</a:t>
            </a:r>
            <a:endParaRPr sz="1600">
              <a:solidFill>
                <a:schemeClr val="dk1"/>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endParaRPr sz="1600">
              <a:solidFill>
                <a:schemeClr val="dk1"/>
              </a:solidFill>
              <a:latin typeface="DM Sans"/>
              <a:ea typeface="DM Sans"/>
              <a:cs typeface="DM Sans"/>
              <a:sym typeface="DM Sans"/>
            </a:endParaRPr>
          </a:p>
        </p:txBody>
      </p:sp>
      <p:pic>
        <p:nvPicPr>
          <p:cNvPr id="566" name="Google Shape;566;p81"/>
          <p:cNvPicPr preferRelativeResize="0"/>
          <p:nvPr/>
        </p:nvPicPr>
        <p:blipFill>
          <a:blip r:embed="rId3">
            <a:alphaModFix/>
          </a:blip>
          <a:stretch>
            <a:fillRect/>
          </a:stretch>
        </p:blipFill>
        <p:spPr>
          <a:xfrm>
            <a:off x="7186884" y="468316"/>
            <a:ext cx="1427907" cy="738900"/>
          </a:xfrm>
          <a:prstGeom prst="rect">
            <a:avLst/>
          </a:prstGeom>
          <a:noFill/>
          <a:ln>
            <a:noFill/>
          </a:ln>
        </p:spPr>
      </p:pic>
      <p:pic>
        <p:nvPicPr>
          <p:cNvPr id="567" name="Google Shape;567;p81"/>
          <p:cNvPicPr preferRelativeResize="0"/>
          <p:nvPr/>
        </p:nvPicPr>
        <p:blipFill>
          <a:blip r:embed="rId4">
            <a:alphaModFix/>
          </a:blip>
          <a:stretch>
            <a:fillRect/>
          </a:stretch>
        </p:blipFill>
        <p:spPr>
          <a:xfrm>
            <a:off x="5268475" y="1198378"/>
            <a:ext cx="3346324" cy="274674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2"/>
          <p:cNvSpPr txBox="1"/>
          <p:nvPr/>
        </p:nvSpPr>
        <p:spPr>
          <a:xfrm>
            <a:off x="501450" y="468325"/>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Minimum Covariance Determinant</a:t>
            </a:r>
            <a:endParaRPr sz="3100" b="1" i="0" u="none" strike="noStrike" cap="none">
              <a:solidFill>
                <a:schemeClr val="dk1"/>
              </a:solidFill>
              <a:latin typeface="DM Sans"/>
              <a:ea typeface="DM Sans"/>
              <a:cs typeface="DM Sans"/>
              <a:sym typeface="DM Sans"/>
            </a:endParaRPr>
          </a:p>
        </p:txBody>
      </p:sp>
      <p:sp>
        <p:nvSpPr>
          <p:cNvPr id="573" name="Google Shape;573;p82"/>
          <p:cNvSpPr txBox="1"/>
          <p:nvPr/>
        </p:nvSpPr>
        <p:spPr>
          <a:xfrm>
            <a:off x="520075" y="1329550"/>
            <a:ext cx="4972800" cy="29433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Su objetivo principal es encontrar observaciones (de un total de n) en las cuales la matriz de covarianza tiene el determinante más bajo.</a:t>
            </a:r>
            <a:endParaRPr sz="160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endParaRPr sz="160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El parámetro “contamination” se define como la proporción de outliers y se puede encontrar el valor óptimo con prueba y error o con algun metodo de busqueda de hiper parámetros</a:t>
            </a:r>
            <a:endParaRPr sz="1600">
              <a:solidFill>
                <a:schemeClr val="dk1"/>
              </a:solidFill>
              <a:latin typeface="DM Sans"/>
              <a:ea typeface="DM Sans"/>
              <a:cs typeface="DM Sans"/>
              <a:sym typeface="DM Sans"/>
            </a:endParaRPr>
          </a:p>
        </p:txBody>
      </p:sp>
      <p:pic>
        <p:nvPicPr>
          <p:cNvPr id="574" name="Google Shape;574;p82"/>
          <p:cNvPicPr preferRelativeResize="0"/>
          <p:nvPr/>
        </p:nvPicPr>
        <p:blipFill>
          <a:blip r:embed="rId3">
            <a:alphaModFix/>
          </a:blip>
          <a:stretch>
            <a:fillRect/>
          </a:stretch>
        </p:blipFill>
        <p:spPr>
          <a:xfrm>
            <a:off x="7186884" y="468316"/>
            <a:ext cx="1427907" cy="738900"/>
          </a:xfrm>
          <a:prstGeom prst="rect">
            <a:avLst/>
          </a:prstGeom>
          <a:noFill/>
          <a:ln>
            <a:noFill/>
          </a:ln>
        </p:spPr>
      </p:pic>
      <p:pic>
        <p:nvPicPr>
          <p:cNvPr id="575" name="Google Shape;575;p82"/>
          <p:cNvPicPr preferRelativeResize="0"/>
          <p:nvPr/>
        </p:nvPicPr>
        <p:blipFill>
          <a:blip r:embed="rId4">
            <a:alphaModFix/>
          </a:blip>
          <a:stretch>
            <a:fillRect/>
          </a:stretch>
        </p:blipFill>
        <p:spPr>
          <a:xfrm>
            <a:off x="5268475" y="1198378"/>
            <a:ext cx="3346324" cy="274674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3"/>
          <p:cNvSpPr txBox="1"/>
          <p:nvPr/>
        </p:nvSpPr>
        <p:spPr>
          <a:xfrm>
            <a:off x="501450" y="468325"/>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Minimum Covariance Determinant</a:t>
            </a:r>
            <a:endParaRPr sz="3100" b="1" i="0" u="none" strike="noStrike" cap="none">
              <a:solidFill>
                <a:schemeClr val="dk1"/>
              </a:solidFill>
              <a:latin typeface="DM Sans"/>
              <a:ea typeface="DM Sans"/>
              <a:cs typeface="DM Sans"/>
              <a:sym typeface="DM Sans"/>
            </a:endParaRPr>
          </a:p>
        </p:txBody>
      </p:sp>
      <p:sp>
        <p:nvSpPr>
          <p:cNvPr id="581" name="Google Shape;581;p83"/>
          <p:cNvSpPr txBox="1"/>
          <p:nvPr/>
        </p:nvSpPr>
        <p:spPr>
          <a:xfrm>
            <a:off x="520075" y="1329550"/>
            <a:ext cx="4972800" cy="29433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Llamado MCD por sus siglas en inglés. Es un algoritmo de detección de anomalías bastante robusto teniendo en cuenta estructuras multivariadas creando estructuras elipsoidales que siguen la distribución normal multivariada. Todas las observaciones que queden por fuera de la elipsoide se consideran como anomalías/outliers</a:t>
            </a:r>
            <a:endParaRPr sz="160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endParaRPr sz="1600">
              <a:solidFill>
                <a:schemeClr val="dk1"/>
              </a:solidFill>
              <a:latin typeface="DM Sans"/>
              <a:ea typeface="DM Sans"/>
              <a:cs typeface="DM Sans"/>
              <a:sym typeface="DM Sans"/>
            </a:endParaRPr>
          </a:p>
        </p:txBody>
      </p:sp>
      <p:pic>
        <p:nvPicPr>
          <p:cNvPr id="582" name="Google Shape;582;p83"/>
          <p:cNvPicPr preferRelativeResize="0"/>
          <p:nvPr/>
        </p:nvPicPr>
        <p:blipFill>
          <a:blip r:embed="rId3">
            <a:alphaModFix/>
          </a:blip>
          <a:stretch>
            <a:fillRect/>
          </a:stretch>
        </p:blipFill>
        <p:spPr>
          <a:xfrm>
            <a:off x="7186884" y="468316"/>
            <a:ext cx="1427907" cy="738900"/>
          </a:xfrm>
          <a:prstGeom prst="rect">
            <a:avLst/>
          </a:prstGeom>
          <a:noFill/>
          <a:ln>
            <a:noFill/>
          </a:ln>
        </p:spPr>
      </p:pic>
      <p:pic>
        <p:nvPicPr>
          <p:cNvPr id="583" name="Google Shape;583;p83"/>
          <p:cNvPicPr preferRelativeResize="0"/>
          <p:nvPr/>
        </p:nvPicPr>
        <p:blipFill>
          <a:blip r:embed="rId4">
            <a:alphaModFix/>
          </a:blip>
          <a:stretch>
            <a:fillRect/>
          </a:stretch>
        </p:blipFill>
        <p:spPr>
          <a:xfrm>
            <a:off x="5268475" y="1198378"/>
            <a:ext cx="3346324" cy="27467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PCA (Principal Component Analysis)</a:t>
            </a:r>
            <a:endParaRPr sz="3200" b="1" i="0" u="none" strike="noStrike" cap="none">
              <a:solidFill>
                <a:schemeClr val="dk1"/>
              </a:solidFill>
              <a:latin typeface="DM Sans"/>
              <a:ea typeface="DM Sans"/>
              <a:cs typeface="DM Sans"/>
              <a:sym typeface="DM Sans"/>
            </a:endParaRPr>
          </a:p>
        </p:txBody>
      </p:sp>
      <p:sp>
        <p:nvSpPr>
          <p:cNvPr id="195" name="Google Shape;195;p3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6" name="Google Shape;196;p37"/>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7" name="Google Shape;197;p37"/>
          <p:cNvSpPr txBox="1"/>
          <p:nvPr/>
        </p:nvSpPr>
        <p:spPr>
          <a:xfrm>
            <a:off x="625975" y="1312525"/>
            <a:ext cx="4586700" cy="28014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Clr>
                <a:schemeClr val="dk1"/>
              </a:buClr>
              <a:buFont typeface="Arial"/>
              <a:buNone/>
            </a:pPr>
            <a:r>
              <a:rPr lang="es" sz="1700">
                <a:solidFill>
                  <a:schemeClr val="dk1"/>
                </a:solidFill>
                <a:latin typeface="DM Sans"/>
                <a:ea typeface="DM Sans"/>
                <a:cs typeface="DM Sans"/>
                <a:sym typeface="DM Sans"/>
              </a:rPr>
              <a:t>Es una técnica utilizada para la identificación de un número más pequeño de variables no correlacionadas conocidas como componentes principales de un conjunto más grande de datos. Permite enfatizar la variación y capturar patrones fuertes en un conjunto de datos.</a:t>
            </a:r>
            <a:endParaRPr sz="1700">
              <a:solidFill>
                <a:schemeClr val="dk1"/>
              </a:solidFill>
              <a:latin typeface="DM Sans"/>
              <a:ea typeface="DM Sans"/>
              <a:cs typeface="DM Sans"/>
              <a:sym typeface="DM Sans"/>
            </a:endParaRPr>
          </a:p>
        </p:txBody>
      </p:sp>
      <p:pic>
        <p:nvPicPr>
          <p:cNvPr id="198" name="Google Shape;198;p37"/>
          <p:cNvPicPr preferRelativeResize="0"/>
          <p:nvPr/>
        </p:nvPicPr>
        <p:blipFill>
          <a:blip r:embed="rId3">
            <a:alphaModFix/>
          </a:blip>
          <a:stretch>
            <a:fillRect/>
          </a:stretch>
        </p:blipFill>
        <p:spPr>
          <a:xfrm>
            <a:off x="5486400" y="1312525"/>
            <a:ext cx="2872275" cy="2872275"/>
          </a:xfrm>
          <a:prstGeom prst="rect">
            <a:avLst/>
          </a:prstGeom>
          <a:noFill/>
          <a:ln>
            <a:noFill/>
          </a:ln>
        </p:spPr>
      </p:pic>
      <p:pic>
        <p:nvPicPr>
          <p:cNvPr id="199" name="Google Shape;199;p37"/>
          <p:cNvPicPr preferRelativeResize="0"/>
          <p:nvPr/>
        </p:nvPicPr>
        <p:blipFill>
          <a:blip r:embed="rId4">
            <a:alphaModFix/>
          </a:blip>
          <a:stretch>
            <a:fillRect/>
          </a:stretch>
        </p:blipFill>
        <p:spPr>
          <a:xfrm>
            <a:off x="7703282" y="467993"/>
            <a:ext cx="911525" cy="911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84"/>
          <p:cNvSpPr txBox="1"/>
          <p:nvPr/>
        </p:nvSpPr>
        <p:spPr>
          <a:xfrm>
            <a:off x="501450" y="468325"/>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Local Outlier Factor (LOF)</a:t>
            </a:r>
            <a:endParaRPr sz="3100" b="1" i="0" u="none" strike="noStrike" cap="none">
              <a:solidFill>
                <a:schemeClr val="dk1"/>
              </a:solidFill>
              <a:latin typeface="DM Sans"/>
              <a:ea typeface="DM Sans"/>
              <a:cs typeface="DM Sans"/>
              <a:sym typeface="DM Sans"/>
            </a:endParaRPr>
          </a:p>
        </p:txBody>
      </p:sp>
      <p:sp>
        <p:nvSpPr>
          <p:cNvPr id="589" name="Google Shape;589;p84"/>
          <p:cNvSpPr txBox="1"/>
          <p:nvPr/>
        </p:nvSpPr>
        <p:spPr>
          <a:xfrm>
            <a:off x="520075" y="1329550"/>
            <a:ext cx="4972800" cy="29433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Es una técnica que intenta aprovechar la idea de los vecinos más cercanos para la detección de valores atípicos. A cada instancia se le asigna una puntuación de qué tan aislado (probabilidad de ser atípico) en función del tamaño de su vecindario más cercano. Es más probable que las instancias con la puntuación más alta sean valores atípicos. El parámetro “contamination” representa la proporción de nulos por defecto es 0.1.</a:t>
            </a:r>
            <a:endParaRPr sz="1600">
              <a:solidFill>
                <a:schemeClr val="dk1"/>
              </a:solidFill>
              <a:latin typeface="DM Sans"/>
              <a:ea typeface="DM Sans"/>
              <a:cs typeface="DM Sans"/>
              <a:sym typeface="DM Sans"/>
            </a:endParaRPr>
          </a:p>
        </p:txBody>
      </p:sp>
      <p:pic>
        <p:nvPicPr>
          <p:cNvPr id="590" name="Google Shape;590;p84"/>
          <p:cNvPicPr preferRelativeResize="0"/>
          <p:nvPr/>
        </p:nvPicPr>
        <p:blipFill>
          <a:blip r:embed="rId3">
            <a:alphaModFix/>
          </a:blip>
          <a:stretch>
            <a:fillRect/>
          </a:stretch>
        </p:blipFill>
        <p:spPr>
          <a:xfrm>
            <a:off x="7186884" y="468316"/>
            <a:ext cx="1427907" cy="738900"/>
          </a:xfrm>
          <a:prstGeom prst="rect">
            <a:avLst/>
          </a:prstGeom>
          <a:noFill/>
          <a:ln>
            <a:noFill/>
          </a:ln>
        </p:spPr>
      </p:pic>
      <p:pic>
        <p:nvPicPr>
          <p:cNvPr id="591" name="Google Shape;591;p84"/>
          <p:cNvPicPr preferRelativeResize="0"/>
          <p:nvPr/>
        </p:nvPicPr>
        <p:blipFill>
          <a:blip r:embed="rId4">
            <a:alphaModFix/>
          </a:blip>
          <a:stretch>
            <a:fillRect/>
          </a:stretch>
        </p:blipFill>
        <p:spPr>
          <a:xfrm>
            <a:off x="5355825" y="1582966"/>
            <a:ext cx="3346326" cy="24364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85"/>
          <p:cNvSpPr txBox="1"/>
          <p:nvPr/>
        </p:nvSpPr>
        <p:spPr>
          <a:xfrm>
            <a:off x="501450" y="468325"/>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One-Class SVM</a:t>
            </a:r>
            <a:endParaRPr sz="3100" b="1" i="0" u="none" strike="noStrike" cap="none">
              <a:solidFill>
                <a:schemeClr val="dk1"/>
              </a:solidFill>
              <a:latin typeface="DM Sans"/>
              <a:ea typeface="DM Sans"/>
              <a:cs typeface="DM Sans"/>
              <a:sym typeface="DM Sans"/>
            </a:endParaRPr>
          </a:p>
        </p:txBody>
      </p:sp>
      <p:sp>
        <p:nvSpPr>
          <p:cNvPr id="597" name="Google Shape;597;p85"/>
          <p:cNvSpPr txBox="1"/>
          <p:nvPr/>
        </p:nvSpPr>
        <p:spPr>
          <a:xfrm>
            <a:off x="549150" y="935400"/>
            <a:ext cx="4972800" cy="35646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s" sz="1500">
                <a:solidFill>
                  <a:schemeClr val="dk1"/>
                </a:solidFill>
                <a:latin typeface="DM Sans"/>
                <a:ea typeface="DM Sans"/>
                <a:cs typeface="DM Sans"/>
                <a:sym typeface="DM Sans"/>
              </a:rPr>
              <a:t>Aunque el SVM se desarrolló inicialmente para clasificación binaria se puede usar también para clasificación con una sola clase. Cuando se modela una clase el algoritmo captura la densidad de la clase mayoritaria y clasifica las instancias en los extremos de la función de densidad como outliers. </a:t>
            </a:r>
            <a:endParaRPr sz="150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endParaRPr sz="150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r>
              <a:rPr lang="es" sz="1500">
                <a:solidFill>
                  <a:schemeClr val="dk1"/>
                </a:solidFill>
                <a:latin typeface="DM Sans"/>
                <a:ea typeface="DM Sans"/>
                <a:cs typeface="DM Sans"/>
                <a:sym typeface="DM Sans"/>
              </a:rPr>
              <a:t>El One-Class SVM es un algoritmo de clasificación aunque puede ser usado para detectar outliers en datos de entrada para regresión o clasificación</a:t>
            </a:r>
            <a:endParaRPr sz="1500">
              <a:solidFill>
                <a:schemeClr val="dk1"/>
              </a:solidFill>
              <a:latin typeface="DM Sans"/>
              <a:ea typeface="DM Sans"/>
              <a:cs typeface="DM Sans"/>
              <a:sym typeface="DM Sans"/>
            </a:endParaRPr>
          </a:p>
        </p:txBody>
      </p:sp>
      <p:pic>
        <p:nvPicPr>
          <p:cNvPr id="598" name="Google Shape;598;p85"/>
          <p:cNvPicPr preferRelativeResize="0"/>
          <p:nvPr/>
        </p:nvPicPr>
        <p:blipFill>
          <a:blip r:embed="rId3">
            <a:alphaModFix/>
          </a:blip>
          <a:stretch>
            <a:fillRect/>
          </a:stretch>
        </p:blipFill>
        <p:spPr>
          <a:xfrm>
            <a:off x="7186884" y="468316"/>
            <a:ext cx="1427907" cy="738900"/>
          </a:xfrm>
          <a:prstGeom prst="rect">
            <a:avLst/>
          </a:prstGeom>
          <a:noFill/>
          <a:ln>
            <a:noFill/>
          </a:ln>
        </p:spPr>
      </p:pic>
      <p:pic>
        <p:nvPicPr>
          <p:cNvPr id="599" name="Google Shape;599;p85"/>
          <p:cNvPicPr preferRelativeResize="0"/>
          <p:nvPr/>
        </p:nvPicPr>
        <p:blipFill>
          <a:blip r:embed="rId4">
            <a:alphaModFix/>
          </a:blip>
          <a:stretch>
            <a:fillRect/>
          </a:stretch>
        </p:blipFill>
        <p:spPr>
          <a:xfrm>
            <a:off x="5376275" y="1594991"/>
            <a:ext cx="3317250" cy="224543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6"/>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Ejemplo en vivo</a:t>
            </a:r>
            <a:endParaRPr sz="3500" b="1" i="0" u="none" strike="noStrike" cap="none">
              <a:solidFill>
                <a:srgbClr val="EAFF6A"/>
              </a:solidFill>
              <a:latin typeface="DM Sans"/>
              <a:ea typeface="DM Sans"/>
              <a:cs typeface="DM Sans"/>
              <a:sym typeface="DM Sans"/>
            </a:endParaRPr>
          </a:p>
        </p:txBody>
      </p:sp>
      <p:sp>
        <p:nvSpPr>
          <p:cNvPr id="605" name="Google Shape;605;p86"/>
          <p:cNvSpPr txBox="1"/>
          <p:nvPr/>
        </p:nvSpPr>
        <p:spPr>
          <a:xfrm>
            <a:off x="584350" y="1293075"/>
            <a:ext cx="71694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Miraremos ejemplos de aplicación dentro de la carpeta de clase con el notebook “4) Ejemplo Técnicas detección Outliers (Ejemplo 4).ipynb” donde aprenderemos la metodología para aplicar los algoritmos: Isolation Forest, Minimum Covariance Determinant, Local Outlier Factor y One-Class SVM</a:t>
            </a:r>
            <a:endParaRPr sz="2500" b="0" i="0" u="none" strike="noStrike" cap="none">
              <a:solidFill>
                <a:srgbClr val="B7B7B7"/>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500"/>
              <a:buFont typeface="Arial"/>
              <a:buNone/>
            </a:pPr>
            <a:endParaRPr sz="2500" i="0" u="none" strike="noStrike" cap="none">
              <a:solidFill>
                <a:srgbClr val="B7B7B7"/>
              </a:solidFill>
              <a:latin typeface="Helvetica Neue"/>
              <a:ea typeface="Helvetica Neue"/>
              <a:cs typeface="Helvetica Neue"/>
              <a:sym typeface="Helvetica Neue"/>
            </a:endParaRPr>
          </a:p>
        </p:txBody>
      </p:sp>
      <p:grpSp>
        <p:nvGrpSpPr>
          <p:cNvPr id="606" name="Google Shape;606;p86"/>
          <p:cNvGrpSpPr/>
          <p:nvPr/>
        </p:nvGrpSpPr>
        <p:grpSpPr>
          <a:xfrm>
            <a:off x="473351" y="619523"/>
            <a:ext cx="738900" cy="738900"/>
            <a:chOff x="473351" y="619523"/>
            <a:chExt cx="738900" cy="738900"/>
          </a:xfrm>
        </p:grpSpPr>
        <p:sp>
          <p:nvSpPr>
            <p:cNvPr id="607" name="Google Shape;607;p8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8" name="Google Shape;608;p8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87"/>
          <p:cNvGrpSpPr/>
          <p:nvPr/>
        </p:nvGrpSpPr>
        <p:grpSpPr>
          <a:xfrm>
            <a:off x="473370" y="619431"/>
            <a:ext cx="738905" cy="738905"/>
            <a:chOff x="575612" y="1950748"/>
            <a:chExt cx="431100" cy="431100"/>
          </a:xfrm>
        </p:grpSpPr>
        <p:sp>
          <p:nvSpPr>
            <p:cNvPr id="614" name="Google Shape;614;p87"/>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5" name="Google Shape;615;p8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616" name="Google Shape;616;p87"/>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617" name="Google Shape;617;p87"/>
          <p:cNvSpPr txBox="1"/>
          <p:nvPr/>
        </p:nvSpPr>
        <p:spPr>
          <a:xfrm>
            <a:off x="501450" y="1324950"/>
            <a:ext cx="81411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b="1">
                <a:solidFill>
                  <a:srgbClr val="B7B7B7"/>
                </a:solidFill>
                <a:latin typeface="DM Sans"/>
                <a:ea typeface="DM Sans"/>
                <a:cs typeface="DM Sans"/>
                <a:sym typeface="DM Sans"/>
              </a:rPr>
              <a:t>¿El SVM encuentra el hiperplano que maximiza el margen de separación entre clases ?</a:t>
            </a:r>
            <a:endParaRPr sz="2500" b="1">
              <a:solidFill>
                <a:srgbClr val="B7B7B7"/>
              </a:solidFill>
              <a:latin typeface="DM Sans"/>
              <a:ea typeface="DM Sans"/>
              <a:cs typeface="DM Sans"/>
              <a:sym typeface="DM Sans"/>
            </a:endParaRPr>
          </a:p>
          <a:p>
            <a:pPr marL="0" lvl="0" indent="0" algn="l" rtl="0">
              <a:spcBef>
                <a:spcPts val="0"/>
              </a:spcBef>
              <a:spcAft>
                <a:spcPts val="0"/>
              </a:spcAft>
              <a:buNone/>
            </a:pPr>
            <a:endParaRPr sz="2500" b="1">
              <a:solidFill>
                <a:srgbClr val="B7B7B7"/>
              </a:solidFill>
              <a:latin typeface="DM Sans"/>
              <a:ea typeface="DM Sans"/>
              <a:cs typeface="DM Sans"/>
              <a:sym typeface="DM Sans"/>
            </a:endParaRPr>
          </a:p>
          <a:p>
            <a:pPr marL="0" lvl="0" indent="0" algn="l" rtl="0">
              <a:spcBef>
                <a:spcPts val="0"/>
              </a:spcBef>
              <a:spcAft>
                <a:spcPts val="0"/>
              </a:spcAft>
              <a:buNone/>
            </a:pPr>
            <a:endParaRPr sz="2500" b="1">
              <a:solidFill>
                <a:srgbClr val="B7B7B7"/>
              </a:solidFill>
              <a:latin typeface="DM Sans"/>
              <a:ea typeface="DM Sans"/>
              <a:cs typeface="DM Sans"/>
              <a:sym typeface="DM Sans"/>
            </a:endParaRPr>
          </a:p>
          <a:p>
            <a:pPr marL="0" lvl="0" indent="0" algn="l" rtl="0">
              <a:spcBef>
                <a:spcPts val="0"/>
              </a:spcBef>
              <a:spcAft>
                <a:spcPts val="0"/>
              </a:spcAft>
              <a:buNone/>
            </a:pPr>
            <a:endParaRPr sz="2500" b="1">
              <a:solidFill>
                <a:srgbClr val="B7B7B7"/>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sz="2500" b="1">
                <a:solidFill>
                  <a:srgbClr val="B7B7B7"/>
                </a:solidFill>
                <a:latin typeface="DM Sans"/>
                <a:ea typeface="DM Sans"/>
                <a:cs typeface="DM Sans"/>
                <a:sym typeface="DM Sans"/>
              </a:rPr>
              <a:t>Verdadero o Falso</a:t>
            </a:r>
            <a:endParaRPr sz="2500" b="1">
              <a:solidFill>
                <a:srgbClr val="B7B7B7"/>
              </a:solidFill>
              <a:latin typeface="DM Sans"/>
              <a:ea typeface="DM Sans"/>
              <a:cs typeface="DM Sans"/>
              <a:sym typeface="DM Sans"/>
            </a:endParaRPr>
          </a:p>
        </p:txBody>
      </p:sp>
      <p:sp>
        <p:nvSpPr>
          <p:cNvPr id="618" name="Google Shape;618;p87"/>
          <p:cNvSpPr txBox="1"/>
          <p:nvPr/>
        </p:nvSpPr>
        <p:spPr>
          <a:xfrm>
            <a:off x="596075" y="3863400"/>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Contesta la encuesta de Zoom </a:t>
            </a:r>
            <a:endParaRPr sz="2000">
              <a:solidFill>
                <a:srgbClr val="83AEFB"/>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8"/>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8"/>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 sz="3500" b="1">
                <a:solidFill>
                  <a:schemeClr val="lt1"/>
                </a:solidFill>
                <a:latin typeface="DM Sans"/>
                <a:ea typeface="DM Sans"/>
                <a:cs typeface="DM Sans"/>
                <a:sym typeface="DM Sans"/>
              </a:rPr>
              <a:t>Importante…</a:t>
            </a:r>
            <a:endParaRPr sz="3500" b="1">
              <a:solidFill>
                <a:schemeClr val="lt1"/>
              </a:solidFill>
              <a:latin typeface="DM Sans"/>
              <a:ea typeface="DM Sans"/>
              <a:cs typeface="DM Sans"/>
              <a:sym typeface="DM Sans"/>
            </a:endParaRPr>
          </a:p>
        </p:txBody>
      </p:sp>
      <p:sp>
        <p:nvSpPr>
          <p:cNvPr id="625" name="Google Shape;625;p88"/>
          <p:cNvSpPr txBox="1"/>
          <p:nvPr/>
        </p:nvSpPr>
        <p:spPr>
          <a:xfrm>
            <a:off x="5082400" y="1820350"/>
            <a:ext cx="32718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Si bien existen diversos métodos que funcionan de manera automática para la detección de outliers no siempre todos son eficientes a la hora de encontrarlos, es por ello que se recomienda aplicar diferentes métodos y seleccionar el mejor que se ajuste al contexto de los datos analizados.</a:t>
            </a:r>
            <a:endParaRPr sz="1350">
              <a:latin typeface="DM Sans"/>
              <a:ea typeface="DM Sans"/>
              <a:cs typeface="DM Sans"/>
              <a:sym typeface="DM Sans"/>
            </a:endParaRPr>
          </a:p>
        </p:txBody>
      </p:sp>
      <p:pic>
        <p:nvPicPr>
          <p:cNvPr id="626" name="Google Shape;626;p88"/>
          <p:cNvPicPr preferRelativeResize="0"/>
          <p:nvPr/>
        </p:nvPicPr>
        <p:blipFill>
          <a:blip r:embed="rId3">
            <a:alphaModFix/>
          </a:blip>
          <a:stretch>
            <a:fillRect/>
          </a:stretch>
        </p:blipFill>
        <p:spPr>
          <a:xfrm>
            <a:off x="1410425" y="1211900"/>
            <a:ext cx="3271900" cy="3271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grpSp>
        <p:nvGrpSpPr>
          <p:cNvPr id="631" name="Google Shape;631;p89"/>
          <p:cNvGrpSpPr/>
          <p:nvPr/>
        </p:nvGrpSpPr>
        <p:grpSpPr>
          <a:xfrm>
            <a:off x="4202556" y="994173"/>
            <a:ext cx="738900" cy="738900"/>
            <a:chOff x="974706" y="2467173"/>
            <a:chExt cx="738900" cy="738900"/>
          </a:xfrm>
        </p:grpSpPr>
        <p:sp>
          <p:nvSpPr>
            <p:cNvPr id="632" name="Google Shape;632;p89"/>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3" name="Google Shape;633;p89"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34" name="Google Shape;634;p89"/>
          <p:cNvSpPr txBox="1"/>
          <p:nvPr/>
        </p:nvSpPr>
        <p:spPr>
          <a:xfrm>
            <a:off x="450150" y="1733075"/>
            <a:ext cx="82437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Detección de outliers</a:t>
            </a:r>
            <a:endParaRPr sz="4000" b="1" i="0" u="none" strike="noStrike" cap="none">
              <a:solidFill>
                <a:schemeClr val="dk1"/>
              </a:solidFill>
              <a:highlight>
                <a:srgbClr val="EAFF6A"/>
              </a:highlight>
              <a:latin typeface="DM Sans"/>
              <a:ea typeface="DM Sans"/>
              <a:cs typeface="DM Sans"/>
              <a:sym typeface="DM Sans"/>
            </a:endParaRPr>
          </a:p>
        </p:txBody>
      </p:sp>
      <p:sp>
        <p:nvSpPr>
          <p:cNvPr id="635" name="Google Shape;635;p89"/>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15-20 mins</a:t>
            </a:r>
            <a:endParaRPr sz="2000" b="1" i="0" u="none" strike="noStrike" cap="none">
              <a:solidFill>
                <a:srgbClr val="83AEFB"/>
              </a:solidFill>
              <a:latin typeface="DM Sans"/>
              <a:ea typeface="DM Sans"/>
              <a:cs typeface="DM Sans"/>
              <a:sym typeface="DM Sans"/>
            </a:endParaRPr>
          </a:p>
        </p:txBody>
      </p:sp>
      <p:sp>
        <p:nvSpPr>
          <p:cNvPr id="636" name="Google Shape;636;p89"/>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Utilizaremos lo aprendido en clase para poder identificar outliers en un conjunto de datos</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grpSp>
        <p:nvGrpSpPr>
          <p:cNvPr id="641" name="Google Shape;641;p90"/>
          <p:cNvGrpSpPr/>
          <p:nvPr/>
        </p:nvGrpSpPr>
        <p:grpSpPr>
          <a:xfrm>
            <a:off x="457347" y="468298"/>
            <a:ext cx="431074" cy="431074"/>
            <a:chOff x="974706" y="2467173"/>
            <a:chExt cx="738900" cy="738900"/>
          </a:xfrm>
        </p:grpSpPr>
        <p:sp>
          <p:nvSpPr>
            <p:cNvPr id="642" name="Google Shape;642;p90"/>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3" name="Google Shape;643;p90"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644" name="Google Shape;644;p90"/>
          <p:cNvSpPr txBox="1"/>
          <p:nvPr/>
        </p:nvSpPr>
        <p:spPr>
          <a:xfrm>
            <a:off x="475200" y="831975"/>
            <a:ext cx="5345100" cy="65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400" b="1">
                <a:solidFill>
                  <a:schemeClr val="dk1"/>
                </a:solidFill>
                <a:latin typeface="DM Sans"/>
                <a:ea typeface="DM Sans"/>
                <a:cs typeface="DM Sans"/>
                <a:sym typeface="DM Sans"/>
              </a:rPr>
              <a:t>Detección de outliers</a:t>
            </a:r>
            <a:endParaRPr sz="3400" b="1" i="0" u="none" strike="noStrike" cap="none">
              <a:solidFill>
                <a:schemeClr val="dk1"/>
              </a:solidFill>
              <a:latin typeface="DM Sans"/>
              <a:ea typeface="DM Sans"/>
              <a:cs typeface="DM Sans"/>
              <a:sym typeface="DM Sans"/>
            </a:endParaRPr>
          </a:p>
        </p:txBody>
      </p:sp>
      <p:pic>
        <p:nvPicPr>
          <p:cNvPr id="645" name="Google Shape;645;p9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46" name="Google Shape;646;p90"/>
          <p:cNvSpPr txBox="1"/>
          <p:nvPr/>
        </p:nvSpPr>
        <p:spPr>
          <a:xfrm>
            <a:off x="597250" y="1637100"/>
            <a:ext cx="5110500" cy="2862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450">
                <a:latin typeface="DM Sans"/>
                <a:ea typeface="DM Sans"/>
                <a:cs typeface="DM Sans"/>
                <a:sym typeface="DM Sans"/>
              </a:rPr>
              <a:t>En esta oportunidad nos reuniremos en grupos de máximo 4 personas. Trabajaremos sobre el dataset de la clase anterior: </a:t>
            </a:r>
            <a:r>
              <a:rPr lang="es" sz="1450" u="sng">
                <a:solidFill>
                  <a:srgbClr val="83AEFB"/>
                </a:solidFill>
                <a:latin typeface="DM Sans"/>
                <a:ea typeface="DM Sans"/>
                <a:cs typeface="DM Sans"/>
                <a:sym typeface="DM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clientes</a:t>
            </a:r>
            <a:endParaRPr sz="1450">
              <a:solidFill>
                <a:srgbClr val="83AEFB"/>
              </a:solidFill>
              <a:latin typeface="DM Sans"/>
              <a:ea typeface="DM Sans"/>
              <a:cs typeface="DM Sans"/>
              <a:sym typeface="DM Sans"/>
            </a:endParaRPr>
          </a:p>
          <a:p>
            <a:pPr marL="457200" marR="0" lvl="0" indent="-320675" algn="l" rtl="0">
              <a:lnSpc>
                <a:spcPct val="100000"/>
              </a:lnSpc>
              <a:spcBef>
                <a:spcPts val="0"/>
              </a:spcBef>
              <a:spcAft>
                <a:spcPts val="0"/>
              </a:spcAft>
              <a:buSzPts val="1450"/>
              <a:buFont typeface="DM Sans"/>
              <a:buAutoNum type="arabicPeriod"/>
            </a:pPr>
            <a:r>
              <a:rPr lang="es" sz="1450">
                <a:latin typeface="DM Sans"/>
                <a:ea typeface="DM Sans"/>
                <a:cs typeface="DM Sans"/>
                <a:sym typeface="DM Sans"/>
              </a:rPr>
              <a:t>¿Sobre qué variable tiene sentido analizar outliers? </a:t>
            </a:r>
            <a:endParaRPr sz="1450">
              <a:latin typeface="DM Sans"/>
              <a:ea typeface="DM Sans"/>
              <a:cs typeface="DM Sans"/>
              <a:sym typeface="DM Sans"/>
            </a:endParaRPr>
          </a:p>
          <a:p>
            <a:pPr marL="457200" marR="0" lvl="0" indent="-320675" algn="l" rtl="0">
              <a:lnSpc>
                <a:spcPct val="100000"/>
              </a:lnSpc>
              <a:spcBef>
                <a:spcPts val="0"/>
              </a:spcBef>
              <a:spcAft>
                <a:spcPts val="0"/>
              </a:spcAft>
              <a:buSzPts val="1450"/>
              <a:buFont typeface="DM Sans"/>
              <a:buAutoNum type="arabicPeriod"/>
            </a:pPr>
            <a:r>
              <a:rPr lang="es" sz="1450">
                <a:latin typeface="DM Sans"/>
                <a:ea typeface="DM Sans"/>
                <a:cs typeface="DM Sans"/>
                <a:sym typeface="DM Sans"/>
              </a:rPr>
              <a:t>Identificar outliers en la variable charges</a:t>
            </a:r>
            <a:endParaRPr sz="1450">
              <a:latin typeface="DM Sans"/>
              <a:ea typeface="DM Sans"/>
              <a:cs typeface="DM Sans"/>
              <a:sym typeface="DM Sans"/>
            </a:endParaRPr>
          </a:p>
          <a:p>
            <a:pPr marL="457200" marR="0" lvl="0" indent="-320675" algn="l" rtl="0">
              <a:lnSpc>
                <a:spcPct val="100000"/>
              </a:lnSpc>
              <a:spcBef>
                <a:spcPts val="0"/>
              </a:spcBef>
              <a:spcAft>
                <a:spcPts val="0"/>
              </a:spcAft>
              <a:buSzPts val="1450"/>
              <a:buFont typeface="DM Sans"/>
              <a:buAutoNum type="arabicPeriod"/>
            </a:pPr>
            <a:r>
              <a:rPr lang="es" sz="1450">
                <a:latin typeface="DM Sans"/>
                <a:ea typeface="DM Sans"/>
                <a:cs typeface="DM Sans"/>
                <a:sym typeface="DM Sans"/>
              </a:rPr>
              <a:t>Discutir: ¿Qué harían con esos outliers?, ¿Qué pasa si los sacamos? ¿Cómo afectaría esto al análisis del problema? ¿Pueden identificar algún patrón en las personas con “charges” extremos/anómalos?</a:t>
            </a:r>
            <a:endParaRPr sz="1450">
              <a:latin typeface="DM Sans"/>
              <a:ea typeface="DM Sans"/>
              <a:cs typeface="DM Sans"/>
              <a:sym typeface="DM Sans"/>
            </a:endParaRPr>
          </a:p>
          <a:p>
            <a:pPr marL="457200" marR="0" lvl="0" indent="-320675" algn="l" rtl="0">
              <a:lnSpc>
                <a:spcPct val="100000"/>
              </a:lnSpc>
              <a:spcBef>
                <a:spcPts val="0"/>
              </a:spcBef>
              <a:spcAft>
                <a:spcPts val="0"/>
              </a:spcAft>
              <a:buSzPts val="1450"/>
              <a:buFont typeface="DM Sans"/>
              <a:buAutoNum type="arabicPeriod"/>
            </a:pPr>
            <a:r>
              <a:rPr lang="es" sz="1450">
                <a:latin typeface="DM Sans"/>
                <a:ea typeface="DM Sans"/>
                <a:cs typeface="DM Sans"/>
                <a:sym typeface="DM Sans"/>
              </a:rPr>
              <a:t>Opcional: Remover outliers y repetir los pasos del notebook de Clustering de la clase 43 y ver como cambia la composición de los clusters</a:t>
            </a:r>
            <a:endParaRPr sz="1450">
              <a:latin typeface="DM Sans"/>
              <a:ea typeface="DM Sans"/>
              <a:cs typeface="DM Sans"/>
              <a:sym typeface="DM Sans"/>
            </a:endParaRPr>
          </a:p>
        </p:txBody>
      </p:sp>
      <p:sp>
        <p:nvSpPr>
          <p:cNvPr id="647" name="Google Shape;647;p9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pic>
        <p:nvPicPr>
          <p:cNvPr id="648" name="Google Shape;648;p90"/>
          <p:cNvPicPr preferRelativeResize="0"/>
          <p:nvPr/>
        </p:nvPicPr>
        <p:blipFill>
          <a:blip r:embed="rId6">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92"/>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23 - Parte I</a:t>
            </a:r>
            <a:endParaRPr sz="1400" b="0" i="0" u="none" strike="noStrike" cap="none">
              <a:solidFill>
                <a:srgbClr val="000000"/>
              </a:solidFill>
              <a:latin typeface="DM Sans"/>
              <a:ea typeface="DM Sans"/>
              <a:cs typeface="DM Sans"/>
              <a:sym typeface="DM Sans"/>
            </a:endParaRPr>
          </a:p>
        </p:txBody>
      </p:sp>
      <p:sp>
        <p:nvSpPr>
          <p:cNvPr id="659" name="Google Shape;659;p92"/>
          <p:cNvSpPr txBox="1"/>
          <p:nvPr/>
        </p:nvSpPr>
        <p:spPr>
          <a:xfrm>
            <a:off x="465275" y="8222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Glosario</a:t>
            </a:r>
            <a:endParaRPr sz="4000" b="1" i="0" u="none" strike="noStrike" cap="none">
              <a:solidFill>
                <a:schemeClr val="dk1"/>
              </a:solidFill>
              <a:latin typeface="DM Sans"/>
              <a:ea typeface="DM Sans"/>
              <a:cs typeface="DM Sans"/>
              <a:sym typeface="DM Sans"/>
            </a:endParaRPr>
          </a:p>
        </p:txBody>
      </p:sp>
      <p:sp>
        <p:nvSpPr>
          <p:cNvPr id="660" name="Google Shape;660;p92"/>
          <p:cNvSpPr txBox="1"/>
          <p:nvPr/>
        </p:nvSpPr>
        <p:spPr>
          <a:xfrm>
            <a:off x="475200" y="1345900"/>
            <a:ext cx="3834600" cy="3738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PCA</a:t>
            </a:r>
            <a:r>
              <a:rPr lang="es" sz="1350" b="1" i="0" u="none" strike="noStrike" cap="non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técnica utilizada para la identificación de un número más pequeño de variables no correlacionadas conocidas como componentes principales de un conjunto más grande de datos. </a:t>
            </a: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Reducción de dimensionalidad</a:t>
            </a:r>
            <a:r>
              <a:rPr lang="es" sz="1350" b="1" i="0" u="none" strike="noStrike" cap="none">
                <a:solidFill>
                  <a:schemeClr val="dk1"/>
                </a:solidFill>
                <a:latin typeface="DM Sans"/>
                <a:ea typeface="DM Sans"/>
                <a:cs typeface="DM Sans"/>
                <a:sym typeface="DM Sans"/>
              </a:rPr>
              <a:t>:</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técnica de aprendizaje no supervisado que consiste en la transformación de datos desde un espacio de alta dimensión a uno de baja dimensión para que la representación de baja dimensión retenga algunas propiedades significativas de los datos originales.</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b="0" i="0" u="none" strike="noStrike" cap="none">
              <a:solidFill>
                <a:srgbClr val="000000"/>
              </a:solidFill>
              <a:latin typeface="DM Sans"/>
              <a:ea typeface="DM Sans"/>
              <a:cs typeface="DM Sans"/>
              <a:sym typeface="DM Sans"/>
            </a:endParaRPr>
          </a:p>
        </p:txBody>
      </p:sp>
      <p:sp>
        <p:nvSpPr>
          <p:cNvPr id="661" name="Google Shape;661;p92"/>
          <p:cNvSpPr txBox="1"/>
          <p:nvPr/>
        </p:nvSpPr>
        <p:spPr>
          <a:xfrm>
            <a:off x="4537775" y="1345900"/>
            <a:ext cx="3962400" cy="2543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2000"/>
              <a:buFont typeface="Arial"/>
              <a:buNone/>
            </a:pPr>
            <a:r>
              <a:rPr lang="es" sz="1350" b="1">
                <a:solidFill>
                  <a:schemeClr val="dk1"/>
                </a:solidFill>
                <a:highlight>
                  <a:srgbClr val="EAFF6A"/>
                </a:highlight>
                <a:latin typeface="DM Sans"/>
                <a:ea typeface="DM Sans"/>
                <a:cs typeface="DM Sans"/>
                <a:sym typeface="DM Sans"/>
              </a:rPr>
              <a:t>Detección de outliers</a:t>
            </a:r>
            <a:r>
              <a:rPr lang="es" sz="1350" b="1" i="0" u="none" strike="noStrike" cap="none">
                <a:solidFill>
                  <a:schemeClr val="dk1"/>
                </a:solidFill>
                <a:latin typeface="DM Sans"/>
                <a:ea typeface="DM Sans"/>
                <a:cs typeface="DM Sans"/>
                <a:sym typeface="DM Sans"/>
              </a:rPr>
              <a:t>:</a:t>
            </a:r>
            <a:r>
              <a:rPr lang="es" sz="1350" b="1">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proceso de detectar y excluir outliers de un dataset dado. Recordemos que un outlier es una observación que difiere drásticamente de los demás datos. Existen diversas técnicas estadísticas y de aprendizaje automático para poder detectarlos. Existen diversas técnicas como: Isolation Forest, Minimum Covariance Determinant, Local Outlier Factor (LOF) y One-Class SVM</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3"/>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Resumen</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de la </a:t>
            </a:r>
            <a:r>
              <a:rPr lang="es" sz="4000" b="1">
                <a:solidFill>
                  <a:schemeClr val="lt1"/>
                </a:solidFill>
                <a:latin typeface="DM Sans"/>
                <a:ea typeface="DM Sans"/>
                <a:cs typeface="DM Sans"/>
                <a:sym typeface="DM Sans"/>
              </a:rPr>
              <a:t>parte I</a:t>
            </a:r>
            <a:endParaRPr sz="4000" i="0" u="none" strike="noStrike" cap="none">
              <a:solidFill>
                <a:schemeClr val="lt1"/>
              </a:solidFill>
              <a:latin typeface="DM Sans"/>
              <a:ea typeface="DM Sans"/>
              <a:cs typeface="DM Sans"/>
              <a:sym typeface="DM Sans"/>
            </a:endParaRPr>
          </a:p>
        </p:txBody>
      </p:sp>
      <p:sp>
        <p:nvSpPr>
          <p:cNvPr id="667" name="Google Shape;667;p93"/>
          <p:cNvSpPr txBox="1"/>
          <p:nvPr/>
        </p:nvSpPr>
        <p:spPr>
          <a:xfrm>
            <a:off x="2109143" y="2502363"/>
            <a:ext cx="4925700" cy="10647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PCA</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Reducción de Dimensionalidad</a:t>
            </a:r>
            <a:endParaRPr sz="1350" b="0" i="0" u="none" strike="noStrike" cap="none">
              <a:solidFill>
                <a:schemeClr val="lt1"/>
              </a:solidFill>
              <a:latin typeface="DM Sans"/>
              <a:ea typeface="DM Sans"/>
              <a:cs typeface="DM Sans"/>
              <a:sym typeface="DM Sans"/>
            </a:endParaRPr>
          </a:p>
          <a:p>
            <a:pPr marL="457200" marR="0" lvl="0" indent="-314325" algn="l" rtl="0">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Detección de Outliers</a:t>
            </a:r>
            <a:endParaRPr sz="135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 aplicado</a:t>
            </a:r>
            <a:endParaRPr sz="4000" b="1" i="0" u="none" strike="noStrike" cap="none">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4"/>
          <p:cNvSpPr txBox="1"/>
          <p:nvPr/>
        </p:nvSpPr>
        <p:spPr>
          <a:xfrm>
            <a:off x="1461300" y="1406500"/>
            <a:ext cx="62214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6000"/>
              <a:buFont typeface="Arial"/>
              <a:buNone/>
            </a:pPr>
            <a:r>
              <a:rPr lang="es" sz="6000">
                <a:solidFill>
                  <a:srgbClr val="E8E7E3"/>
                </a:solidFill>
              </a:rPr>
              <a:t>🍔 </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673" name="Google Shape;673;p94"/>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a:t>
            </a:r>
            <a:r>
              <a:rPr lang="es" sz="2000">
                <a:solidFill>
                  <a:schemeClr val="lt1"/>
                </a:solidFill>
                <a:latin typeface="DM Sans"/>
                <a:ea typeface="DM Sans"/>
                <a:cs typeface="DM Sans"/>
                <a:sym typeface="DM Sans"/>
              </a:rPr>
              <a:t>3</a:t>
            </a:r>
            <a:r>
              <a:rPr lang="es" sz="2000" b="0" i="0" u="none" strike="noStrike" cap="none">
                <a:solidFill>
                  <a:schemeClr val="lt1"/>
                </a:solidFill>
                <a:latin typeface="DM Sans"/>
                <a:ea typeface="DM Sans"/>
                <a:cs typeface="DM Sans"/>
                <a:sym typeface="DM Sans"/>
              </a:rPr>
              <a:t>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98"/>
          <p:cNvSpPr txBox="1"/>
          <p:nvPr/>
        </p:nvSpPr>
        <p:spPr>
          <a:xfrm>
            <a:off x="1022175" y="1941375"/>
            <a:ext cx="69933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Matriz de confusión y sus métricas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grpSp>
        <p:nvGrpSpPr>
          <p:cNvPr id="723" name="Google Shape;723;p99"/>
          <p:cNvGrpSpPr/>
          <p:nvPr/>
        </p:nvGrpSpPr>
        <p:grpSpPr>
          <a:xfrm>
            <a:off x="473370" y="619431"/>
            <a:ext cx="738905" cy="738905"/>
            <a:chOff x="575612" y="1950748"/>
            <a:chExt cx="431100" cy="431100"/>
          </a:xfrm>
        </p:grpSpPr>
        <p:sp>
          <p:nvSpPr>
            <p:cNvPr id="724" name="Google Shape;724;p99"/>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5" name="Google Shape;725;p9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726" name="Google Shape;726;p99"/>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727" name="Google Shape;727;p99"/>
          <p:cNvSpPr txBox="1"/>
          <p:nvPr/>
        </p:nvSpPr>
        <p:spPr>
          <a:xfrm>
            <a:off x="501450" y="1324950"/>
            <a:ext cx="8141100" cy="262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En clases pasadas hablamos de diferentes métricas para Algoritmos de clasificación…</a:t>
            </a:r>
            <a:endParaRPr sz="2500">
              <a:solidFill>
                <a:srgbClr val="B7B7B7"/>
              </a:solidFill>
              <a:latin typeface="DM Sans"/>
              <a:ea typeface="DM Sans"/>
              <a:cs typeface="DM Sans"/>
              <a:sym typeface="DM Sans"/>
            </a:endParaRPr>
          </a:p>
          <a:p>
            <a:pPr marL="457200" lvl="0" indent="-374650" algn="l" rtl="0">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 ¿Qué era una Matriz de Confusión? ¿Para que la utilizabamos? </a:t>
            </a:r>
            <a:endParaRPr sz="2300">
              <a:solidFill>
                <a:srgbClr val="B7B7B7"/>
              </a:solidFill>
              <a:latin typeface="DM Sans"/>
              <a:ea typeface="DM Sans"/>
              <a:cs typeface="DM Sans"/>
              <a:sym typeface="DM Sans"/>
            </a:endParaRPr>
          </a:p>
          <a:p>
            <a:pPr marL="457200" lvl="0" indent="-374650" algn="l" rtl="0">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¿Recuerdan de alguna limitación o tipos de error que podíamos tener al aplicar algoritmos de Clasificación?</a:t>
            </a:r>
            <a:endParaRPr sz="2300" b="1">
              <a:solidFill>
                <a:srgbClr val="B7B7B7"/>
              </a:solidFill>
              <a:latin typeface="DM Sans"/>
              <a:ea typeface="DM Sans"/>
              <a:cs typeface="DM Sans"/>
              <a:sym typeface="DM Sans"/>
            </a:endParaRPr>
          </a:p>
        </p:txBody>
      </p:sp>
      <p:sp>
        <p:nvSpPr>
          <p:cNvPr id="728" name="Google Shape;728;p99"/>
          <p:cNvSpPr txBox="1"/>
          <p:nvPr/>
        </p:nvSpPr>
        <p:spPr>
          <a:xfrm>
            <a:off x="584375" y="4253700"/>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00"/>
          <p:cNvSpPr txBox="1"/>
          <p:nvPr/>
        </p:nvSpPr>
        <p:spPr>
          <a:xfrm>
            <a:off x="473350" y="468000"/>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000" b="1">
                <a:solidFill>
                  <a:schemeClr val="dk1"/>
                </a:solidFill>
                <a:latin typeface="DM Sans"/>
                <a:ea typeface="DM Sans"/>
                <a:cs typeface="DM Sans"/>
                <a:sym typeface="DM Sans"/>
              </a:rPr>
              <a:t>Para qué servía la matriz de confusión</a:t>
            </a:r>
            <a:endParaRPr sz="3000" b="1" i="0" u="none" strike="noStrike" cap="none">
              <a:solidFill>
                <a:schemeClr val="dk1"/>
              </a:solidFill>
              <a:latin typeface="DM Sans"/>
              <a:ea typeface="DM Sans"/>
              <a:cs typeface="DM Sans"/>
              <a:sym typeface="DM Sans"/>
            </a:endParaRPr>
          </a:p>
        </p:txBody>
      </p:sp>
      <p:sp>
        <p:nvSpPr>
          <p:cNvPr id="734" name="Google Shape;734;p10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35" name="Google Shape;735;p10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36" name="Google Shape;736;p100"/>
          <p:cNvSpPr txBox="1"/>
          <p:nvPr/>
        </p:nvSpPr>
        <p:spPr>
          <a:xfrm>
            <a:off x="626075" y="1046300"/>
            <a:ext cx="5036400" cy="3340200"/>
          </a:xfrm>
          <a:prstGeom prst="rect">
            <a:avLst/>
          </a:prstGeom>
          <a:solidFill>
            <a:schemeClr val="lt1"/>
          </a:solidFill>
          <a:ln>
            <a:noFill/>
          </a:ln>
        </p:spPr>
        <p:txBody>
          <a:bodyPr spcFirstLastPara="1" wrap="square" lIns="91425" tIns="91425" rIns="91425" bIns="91425" anchor="t" anchorCtr="0">
            <a:spAutoFit/>
          </a:bodyPr>
          <a:lstStyle/>
          <a:p>
            <a:pPr marL="342900" lvl="0" indent="-336550" algn="l" rtl="0">
              <a:lnSpc>
                <a:spcPct val="150000"/>
              </a:lnSpc>
              <a:spcBef>
                <a:spcPts val="0"/>
              </a:spcBef>
              <a:spcAft>
                <a:spcPts val="0"/>
              </a:spcAft>
              <a:buClr>
                <a:srgbClr val="EA90FF"/>
              </a:buClr>
              <a:buSzPts val="2100"/>
              <a:buFont typeface="Helvetica Neue Light"/>
              <a:buChar char="✔"/>
            </a:pPr>
            <a:r>
              <a:rPr lang="es" sz="1600">
                <a:solidFill>
                  <a:schemeClr val="dk1"/>
                </a:solidFill>
                <a:latin typeface="DM Sans"/>
                <a:ea typeface="DM Sans"/>
                <a:cs typeface="DM Sans"/>
                <a:sym typeface="DM Sans"/>
              </a:rPr>
              <a:t>Es una herramienta que nos permitía visualizar el desempeño de algoritmos de Aprendizaje Supervisado - Clasificación  </a:t>
            </a:r>
            <a:endParaRPr sz="1600">
              <a:solidFill>
                <a:schemeClr val="dk1"/>
              </a:solidFill>
              <a:latin typeface="DM Sans"/>
              <a:ea typeface="DM Sans"/>
              <a:cs typeface="DM Sans"/>
              <a:sym typeface="DM Sans"/>
            </a:endParaRPr>
          </a:p>
          <a:p>
            <a:pPr marL="342900" lvl="0" indent="-336550" algn="l" rtl="0">
              <a:lnSpc>
                <a:spcPct val="150000"/>
              </a:lnSpc>
              <a:spcBef>
                <a:spcPts val="0"/>
              </a:spcBef>
              <a:spcAft>
                <a:spcPts val="0"/>
              </a:spcAft>
              <a:buClr>
                <a:srgbClr val="EA90FF"/>
              </a:buClr>
              <a:buSzPts val="2100"/>
              <a:buFont typeface="Helvetica Neue Light"/>
              <a:buChar char="✔"/>
            </a:pPr>
            <a:r>
              <a:rPr lang="es" sz="1600">
                <a:solidFill>
                  <a:schemeClr val="dk1"/>
                </a:solidFill>
                <a:latin typeface="DM Sans"/>
                <a:ea typeface="DM Sans"/>
                <a:cs typeface="DM Sans"/>
                <a:sym typeface="DM Sans"/>
              </a:rPr>
              <a:t>Con ella podíamos cuantificar que tantas predicciones correctas/incorrectas resultaban luego de aplicar el algoritmo de Clasificación </a:t>
            </a:r>
            <a:endParaRPr sz="1600">
              <a:solidFill>
                <a:schemeClr val="dk1"/>
              </a:solidFill>
              <a:latin typeface="DM Sans"/>
              <a:ea typeface="DM Sans"/>
              <a:cs typeface="DM Sans"/>
              <a:sym typeface="DM Sans"/>
            </a:endParaRPr>
          </a:p>
          <a:p>
            <a:pPr marL="342900" lvl="0" indent="-330200" algn="l" rtl="0">
              <a:lnSpc>
                <a:spcPct val="150000"/>
              </a:lnSpc>
              <a:spcBef>
                <a:spcPts val="0"/>
              </a:spcBef>
              <a:spcAft>
                <a:spcPts val="0"/>
              </a:spcAft>
              <a:buClr>
                <a:srgbClr val="EA90FF"/>
              </a:buClr>
              <a:buSzPts val="2000"/>
              <a:buFont typeface="Helvetica Neue Light"/>
              <a:buChar char="✔"/>
            </a:pPr>
            <a:r>
              <a:rPr lang="es" sz="1600">
                <a:solidFill>
                  <a:schemeClr val="dk1"/>
                </a:solidFill>
                <a:latin typeface="DM Sans"/>
                <a:ea typeface="DM Sans"/>
                <a:cs typeface="DM Sans"/>
                <a:sym typeface="DM Sans"/>
              </a:rPr>
              <a:t>Se puede aplicar para problemas de clasificación Binaria y multiclase</a:t>
            </a:r>
            <a:r>
              <a:rPr lang="es" sz="1500">
                <a:solidFill>
                  <a:schemeClr val="dk1"/>
                </a:solidFill>
                <a:latin typeface="DM Sans"/>
                <a:ea typeface="DM Sans"/>
                <a:cs typeface="DM Sans"/>
                <a:sym typeface="DM Sans"/>
              </a:rPr>
              <a:t> </a:t>
            </a:r>
            <a:endParaRPr sz="1500">
              <a:solidFill>
                <a:schemeClr val="dk1"/>
              </a:solidFill>
              <a:latin typeface="DM Sans"/>
              <a:ea typeface="DM Sans"/>
              <a:cs typeface="DM Sans"/>
              <a:sym typeface="DM Sans"/>
            </a:endParaRPr>
          </a:p>
        </p:txBody>
      </p:sp>
      <p:pic>
        <p:nvPicPr>
          <p:cNvPr id="737" name="Google Shape;737;p100"/>
          <p:cNvPicPr preferRelativeResize="0"/>
          <p:nvPr/>
        </p:nvPicPr>
        <p:blipFill>
          <a:blip r:embed="rId3">
            <a:alphaModFix/>
          </a:blip>
          <a:stretch>
            <a:fillRect/>
          </a:stretch>
        </p:blipFill>
        <p:spPr>
          <a:xfrm>
            <a:off x="5702338" y="1379550"/>
            <a:ext cx="2872275" cy="2872275"/>
          </a:xfrm>
          <a:prstGeom prst="rect">
            <a:avLst/>
          </a:prstGeom>
          <a:noFill/>
          <a:ln>
            <a:noFill/>
          </a:ln>
        </p:spPr>
      </p:pic>
      <p:pic>
        <p:nvPicPr>
          <p:cNvPr id="738" name="Google Shape;738;p100"/>
          <p:cNvPicPr preferRelativeResize="0"/>
          <p:nvPr/>
        </p:nvPicPr>
        <p:blipFill>
          <a:blip r:embed="rId4">
            <a:alphaModFix/>
          </a:blip>
          <a:stretch>
            <a:fillRect/>
          </a:stretch>
        </p:blipFill>
        <p:spPr>
          <a:xfrm>
            <a:off x="7432400" y="468000"/>
            <a:ext cx="1182101" cy="6279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02"/>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Matriz de confusión</a:t>
            </a:r>
            <a:endParaRPr sz="3200" b="1" i="0" u="none" strike="noStrike" cap="none">
              <a:solidFill>
                <a:schemeClr val="dk1"/>
              </a:solidFill>
              <a:latin typeface="DM Sans"/>
              <a:ea typeface="DM Sans"/>
              <a:cs typeface="DM Sans"/>
              <a:sym typeface="DM Sans"/>
            </a:endParaRPr>
          </a:p>
        </p:txBody>
      </p:sp>
      <p:sp>
        <p:nvSpPr>
          <p:cNvPr id="749" name="Google Shape;749;p10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50" name="Google Shape;750;p102"/>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51" name="Google Shape;751;p102"/>
          <p:cNvSpPr txBox="1"/>
          <p:nvPr/>
        </p:nvSpPr>
        <p:spPr>
          <a:xfrm>
            <a:off x="626100" y="1184688"/>
            <a:ext cx="4860300" cy="3186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Font typeface="Arial"/>
              <a:buNone/>
            </a:pPr>
            <a:r>
              <a:rPr lang="es" sz="1500">
                <a:solidFill>
                  <a:schemeClr val="dk1"/>
                </a:solidFill>
                <a:latin typeface="DM Sans"/>
                <a:ea typeface="DM Sans"/>
                <a:cs typeface="DM Sans"/>
                <a:sym typeface="DM Sans"/>
              </a:rPr>
              <a:t>Es una técnica para resumir el desempeño de un algoritmo de clasificación.  El accuracy de la clasificación por sí sola puede ser engañosa si tiene un número desigual de observaciones en cada clase o si tiene más de dos clases </a:t>
            </a:r>
            <a:endParaRPr sz="1500">
              <a:solidFill>
                <a:schemeClr val="dk1"/>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endParaRPr sz="1500">
              <a:solidFill>
                <a:schemeClr val="dk1"/>
              </a:solidFill>
              <a:latin typeface="DM Sans"/>
              <a:ea typeface="DM Sans"/>
              <a:cs typeface="DM Sans"/>
              <a:sym typeface="DM Sans"/>
            </a:endParaRPr>
          </a:p>
          <a:p>
            <a:pPr marL="0" lvl="0" indent="0" algn="l" rtl="0">
              <a:lnSpc>
                <a:spcPct val="150000"/>
              </a:lnSpc>
              <a:spcBef>
                <a:spcPts val="0"/>
              </a:spcBef>
              <a:spcAft>
                <a:spcPts val="0"/>
              </a:spcAft>
              <a:buClr>
                <a:schemeClr val="dk1"/>
              </a:buClr>
              <a:buFont typeface="Arial"/>
              <a:buNone/>
            </a:pPr>
            <a:r>
              <a:rPr lang="es" sz="1500">
                <a:solidFill>
                  <a:schemeClr val="dk1"/>
                </a:solidFill>
                <a:latin typeface="DM Sans"/>
                <a:ea typeface="DM Sans"/>
                <a:cs typeface="DM Sans"/>
                <a:sym typeface="DM Sans"/>
              </a:rPr>
              <a:t>Esta técnica puede dar una mejor idea de qué está haciendo bien el modelo de clasificación y qué tipos de errores está cometiendo.</a:t>
            </a:r>
            <a:endParaRPr sz="1500">
              <a:solidFill>
                <a:schemeClr val="dk1"/>
              </a:solidFill>
              <a:latin typeface="DM Sans"/>
              <a:ea typeface="DM Sans"/>
              <a:cs typeface="DM Sans"/>
              <a:sym typeface="DM Sans"/>
            </a:endParaRPr>
          </a:p>
        </p:txBody>
      </p:sp>
      <p:pic>
        <p:nvPicPr>
          <p:cNvPr id="752" name="Google Shape;752;p102"/>
          <p:cNvPicPr preferRelativeResize="0"/>
          <p:nvPr/>
        </p:nvPicPr>
        <p:blipFill>
          <a:blip r:embed="rId3">
            <a:alphaModFix/>
          </a:blip>
          <a:stretch>
            <a:fillRect/>
          </a:stretch>
        </p:blipFill>
        <p:spPr>
          <a:xfrm>
            <a:off x="7432400" y="468000"/>
            <a:ext cx="1182101" cy="627900"/>
          </a:xfrm>
          <a:prstGeom prst="rect">
            <a:avLst/>
          </a:prstGeom>
          <a:noFill/>
          <a:ln>
            <a:noFill/>
          </a:ln>
        </p:spPr>
      </p:pic>
      <p:pic>
        <p:nvPicPr>
          <p:cNvPr id="753" name="Google Shape;753;p102"/>
          <p:cNvPicPr preferRelativeResize="0"/>
          <p:nvPr/>
        </p:nvPicPr>
        <p:blipFill>
          <a:blip r:embed="rId4">
            <a:alphaModFix/>
          </a:blip>
          <a:stretch>
            <a:fillRect/>
          </a:stretch>
        </p:blipFill>
        <p:spPr>
          <a:xfrm>
            <a:off x="5486400" y="1241650"/>
            <a:ext cx="2872275" cy="2872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3"/>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Cómo calcular la matriz de confusión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04"/>
          <p:cNvSpPr txBox="1"/>
          <p:nvPr/>
        </p:nvSpPr>
        <p:spPr>
          <a:xfrm>
            <a:off x="473350" y="468000"/>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Cómo calcular la matriz de confusión</a:t>
            </a:r>
            <a:endParaRPr sz="3100" b="1" i="0" u="none" strike="noStrike" cap="none">
              <a:solidFill>
                <a:schemeClr val="dk1"/>
              </a:solidFill>
              <a:latin typeface="DM Sans"/>
              <a:ea typeface="DM Sans"/>
              <a:cs typeface="DM Sans"/>
              <a:sym typeface="DM Sans"/>
            </a:endParaRPr>
          </a:p>
        </p:txBody>
      </p:sp>
      <p:sp>
        <p:nvSpPr>
          <p:cNvPr id="764" name="Google Shape;764;p10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65" name="Google Shape;765;p104"/>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66" name="Google Shape;766;p104"/>
          <p:cNvSpPr txBox="1"/>
          <p:nvPr/>
        </p:nvSpPr>
        <p:spPr>
          <a:xfrm>
            <a:off x="626100" y="1184688"/>
            <a:ext cx="4860300" cy="3186300"/>
          </a:xfrm>
          <a:prstGeom prst="rect">
            <a:avLst/>
          </a:prstGeom>
          <a:solidFill>
            <a:schemeClr val="lt1"/>
          </a:solid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latin typeface="DM Sans"/>
                <a:ea typeface="DM Sans"/>
                <a:cs typeface="DM Sans"/>
                <a:sym typeface="DM Sans"/>
              </a:rPr>
              <a:t>Se necesita de un dataset de test o validación con los valores esperados </a:t>
            </a:r>
            <a:endParaRPr sz="1500">
              <a:solidFill>
                <a:schemeClr val="dk1"/>
              </a:solidFill>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latin typeface="DM Sans"/>
                <a:ea typeface="DM Sans"/>
                <a:cs typeface="DM Sans"/>
                <a:sym typeface="DM Sans"/>
              </a:rPr>
              <a:t>Realizar l predicción para cada fila del dataset test</a:t>
            </a:r>
            <a:endParaRPr sz="1500">
              <a:solidFill>
                <a:schemeClr val="dk1"/>
              </a:solidFill>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rabicPeriod"/>
            </a:pPr>
            <a:r>
              <a:rPr lang="es" sz="1500">
                <a:solidFill>
                  <a:schemeClr val="dk1"/>
                </a:solidFill>
                <a:latin typeface="DM Sans"/>
                <a:ea typeface="DM Sans"/>
                <a:cs typeface="DM Sans"/>
                <a:sym typeface="DM Sans"/>
              </a:rPr>
              <a:t>Del conteo de valores esperados y predicciones se encuentra:</a:t>
            </a:r>
            <a:endParaRPr sz="1500">
              <a:solidFill>
                <a:schemeClr val="dk1"/>
              </a:solidFill>
              <a:latin typeface="DM Sans"/>
              <a:ea typeface="DM Sans"/>
              <a:cs typeface="DM Sans"/>
              <a:sym typeface="DM Sans"/>
            </a:endParaRPr>
          </a:p>
          <a:p>
            <a:pPr marL="457200" lvl="0" indent="-102449" algn="l" rtl="0">
              <a:lnSpc>
                <a:spcPct val="150000"/>
              </a:lnSpc>
              <a:spcBef>
                <a:spcPts val="0"/>
              </a:spcBef>
              <a:spcAft>
                <a:spcPts val="0"/>
              </a:spcAft>
              <a:buClr>
                <a:schemeClr val="dk1"/>
              </a:buClr>
              <a:buSzPts val="1500"/>
              <a:buFont typeface="DM Sans"/>
              <a:buAutoNum type="alphaLcPeriod"/>
            </a:pPr>
            <a:r>
              <a:rPr lang="es" sz="1500">
                <a:solidFill>
                  <a:schemeClr val="dk1"/>
                </a:solidFill>
                <a:latin typeface="DM Sans"/>
                <a:ea typeface="DM Sans"/>
                <a:cs typeface="DM Sans"/>
                <a:sym typeface="DM Sans"/>
              </a:rPr>
              <a:t> El número de predicciones correctas</a:t>
            </a:r>
            <a:endParaRPr sz="1500">
              <a:solidFill>
                <a:schemeClr val="dk1"/>
              </a:solidFill>
              <a:latin typeface="DM Sans"/>
              <a:ea typeface="DM Sans"/>
              <a:cs typeface="DM Sans"/>
              <a:sym typeface="DM Sans"/>
            </a:endParaRPr>
          </a:p>
          <a:p>
            <a:pPr marL="457200" lvl="0" indent="-102449" algn="l" rtl="0">
              <a:lnSpc>
                <a:spcPct val="150000"/>
              </a:lnSpc>
              <a:spcBef>
                <a:spcPts val="0"/>
              </a:spcBef>
              <a:spcAft>
                <a:spcPts val="0"/>
              </a:spcAft>
              <a:buClr>
                <a:schemeClr val="dk1"/>
              </a:buClr>
              <a:buSzPts val="1500"/>
              <a:buFont typeface="DM Sans"/>
              <a:buAutoNum type="alphaLcPeriod"/>
            </a:pPr>
            <a:r>
              <a:rPr lang="es" sz="1500">
                <a:solidFill>
                  <a:schemeClr val="dk1"/>
                </a:solidFill>
                <a:latin typeface="DM Sans"/>
                <a:ea typeface="DM Sans"/>
                <a:cs typeface="DM Sans"/>
                <a:sym typeface="DM Sans"/>
              </a:rPr>
              <a:t> El número de predicciones incorrectas para cada clase</a:t>
            </a:r>
            <a:endParaRPr sz="1500">
              <a:solidFill>
                <a:schemeClr val="dk1"/>
              </a:solidFill>
              <a:latin typeface="DM Sans"/>
              <a:ea typeface="DM Sans"/>
              <a:cs typeface="DM Sans"/>
              <a:sym typeface="DM Sans"/>
            </a:endParaRPr>
          </a:p>
        </p:txBody>
      </p:sp>
      <p:pic>
        <p:nvPicPr>
          <p:cNvPr id="767" name="Google Shape;767;p104"/>
          <p:cNvPicPr preferRelativeResize="0"/>
          <p:nvPr/>
        </p:nvPicPr>
        <p:blipFill>
          <a:blip r:embed="rId3">
            <a:alphaModFix/>
          </a:blip>
          <a:stretch>
            <a:fillRect/>
          </a:stretch>
        </p:blipFill>
        <p:spPr>
          <a:xfrm>
            <a:off x="7432400" y="468000"/>
            <a:ext cx="1182101" cy="627900"/>
          </a:xfrm>
          <a:prstGeom prst="rect">
            <a:avLst/>
          </a:prstGeom>
          <a:noFill/>
          <a:ln>
            <a:noFill/>
          </a:ln>
        </p:spPr>
      </p:pic>
      <p:pic>
        <p:nvPicPr>
          <p:cNvPr id="768" name="Google Shape;768;p104"/>
          <p:cNvPicPr preferRelativeResize="0"/>
          <p:nvPr/>
        </p:nvPicPr>
        <p:blipFill>
          <a:blip r:embed="rId4">
            <a:alphaModFix/>
          </a:blip>
          <a:stretch>
            <a:fillRect/>
          </a:stretch>
        </p:blipFill>
        <p:spPr>
          <a:xfrm>
            <a:off x="5486400" y="1241650"/>
            <a:ext cx="2872275" cy="28722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5"/>
          <p:cNvSpPr txBox="1"/>
          <p:nvPr/>
        </p:nvSpPr>
        <p:spPr>
          <a:xfrm>
            <a:off x="473350" y="468000"/>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Cómo calcular la matriz de confusión</a:t>
            </a:r>
            <a:endParaRPr sz="3100" b="1" i="0" u="none" strike="noStrike" cap="none">
              <a:solidFill>
                <a:schemeClr val="dk1"/>
              </a:solidFill>
              <a:latin typeface="DM Sans"/>
              <a:ea typeface="DM Sans"/>
              <a:cs typeface="DM Sans"/>
              <a:sym typeface="DM Sans"/>
            </a:endParaRPr>
          </a:p>
        </p:txBody>
      </p:sp>
      <p:sp>
        <p:nvSpPr>
          <p:cNvPr id="774" name="Google Shape;774;p10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75" name="Google Shape;775;p10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76" name="Google Shape;776;p105"/>
          <p:cNvSpPr txBox="1"/>
          <p:nvPr/>
        </p:nvSpPr>
        <p:spPr>
          <a:xfrm>
            <a:off x="626100" y="1184688"/>
            <a:ext cx="4860300" cy="3186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s" sz="1500">
                <a:solidFill>
                  <a:schemeClr val="dk1"/>
                </a:solidFill>
                <a:latin typeface="DM Sans"/>
                <a:ea typeface="DM Sans"/>
                <a:cs typeface="DM Sans"/>
                <a:sym typeface="DM Sans"/>
              </a:rPr>
              <a:t>Estos números se organizan en una tabla o matriz de la siguiente manera:</a:t>
            </a:r>
            <a:endParaRPr sz="1500">
              <a:solidFill>
                <a:schemeClr val="dk1"/>
              </a:solidFill>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lphaLcPeriod"/>
            </a:pPr>
            <a:r>
              <a:rPr lang="es" sz="1500">
                <a:solidFill>
                  <a:schemeClr val="dk1"/>
                </a:solidFill>
                <a:latin typeface="DM Sans"/>
                <a:ea typeface="DM Sans"/>
                <a:cs typeface="DM Sans"/>
                <a:sym typeface="DM Sans"/>
              </a:rPr>
              <a:t>Valores esperados: en cada fila de la matriz.</a:t>
            </a:r>
            <a:endParaRPr sz="1500">
              <a:solidFill>
                <a:schemeClr val="dk1"/>
              </a:solidFill>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lphaLcPeriod"/>
            </a:pPr>
            <a:r>
              <a:rPr lang="es" sz="1500">
                <a:solidFill>
                  <a:schemeClr val="dk1"/>
                </a:solidFill>
                <a:latin typeface="DM Sans"/>
                <a:ea typeface="DM Sans"/>
                <a:cs typeface="DM Sans"/>
                <a:sym typeface="DM Sans"/>
              </a:rPr>
              <a:t>Predicciones: cada columna de la matriz.</a:t>
            </a:r>
            <a:endParaRPr sz="1500">
              <a:solidFill>
                <a:schemeClr val="dk1"/>
              </a:solidFill>
              <a:latin typeface="DM Sans"/>
              <a:ea typeface="DM Sans"/>
              <a:cs typeface="DM Sans"/>
              <a:sym typeface="DM Sans"/>
            </a:endParaRPr>
          </a:p>
          <a:p>
            <a:pPr marL="0" lvl="0" indent="0" algn="l" rtl="0">
              <a:lnSpc>
                <a:spcPct val="150000"/>
              </a:lnSpc>
              <a:spcBef>
                <a:spcPts val="0"/>
              </a:spcBef>
              <a:spcAft>
                <a:spcPts val="0"/>
              </a:spcAft>
              <a:buClr>
                <a:schemeClr val="dk1"/>
              </a:buClr>
              <a:buSzPts val="1100"/>
              <a:buFont typeface="Arial"/>
              <a:buNone/>
            </a:pPr>
            <a:endParaRPr sz="150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r>
              <a:rPr lang="es" sz="1500">
                <a:solidFill>
                  <a:schemeClr val="dk1"/>
                </a:solidFill>
                <a:latin typeface="DM Sans"/>
                <a:ea typeface="DM Sans"/>
                <a:cs typeface="DM Sans"/>
                <a:sym typeface="DM Sans"/>
              </a:rPr>
              <a:t>En la diagonal principal de la matriz tenemos las predicciones correctas (TP=True Positives y TN=True Negatives) y por fuera quedan las predicciones incorrectas (FP= False Positive y FN= False Negatives)</a:t>
            </a:r>
            <a:endParaRPr sz="1500">
              <a:solidFill>
                <a:schemeClr val="dk1"/>
              </a:solidFill>
              <a:latin typeface="DM Sans"/>
              <a:ea typeface="DM Sans"/>
              <a:cs typeface="DM Sans"/>
              <a:sym typeface="DM Sans"/>
            </a:endParaRPr>
          </a:p>
        </p:txBody>
      </p:sp>
      <p:pic>
        <p:nvPicPr>
          <p:cNvPr id="777" name="Google Shape;777;p105"/>
          <p:cNvPicPr preferRelativeResize="0"/>
          <p:nvPr/>
        </p:nvPicPr>
        <p:blipFill>
          <a:blip r:embed="rId3">
            <a:alphaModFix/>
          </a:blip>
          <a:stretch>
            <a:fillRect/>
          </a:stretch>
        </p:blipFill>
        <p:spPr>
          <a:xfrm>
            <a:off x="7432400" y="468000"/>
            <a:ext cx="1182101" cy="627900"/>
          </a:xfrm>
          <a:prstGeom prst="rect">
            <a:avLst/>
          </a:prstGeom>
          <a:noFill/>
          <a:ln>
            <a:noFill/>
          </a:ln>
        </p:spPr>
      </p:pic>
      <p:pic>
        <p:nvPicPr>
          <p:cNvPr id="778" name="Google Shape;778;p105"/>
          <p:cNvPicPr preferRelativeResize="0"/>
          <p:nvPr/>
        </p:nvPicPr>
        <p:blipFill>
          <a:blip r:embed="rId4">
            <a:alphaModFix/>
          </a:blip>
          <a:stretch>
            <a:fillRect/>
          </a:stretch>
        </p:blipFill>
        <p:spPr>
          <a:xfrm>
            <a:off x="5486400" y="1241650"/>
            <a:ext cx="2872275" cy="28722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06"/>
          <p:cNvSpPr txBox="1"/>
          <p:nvPr/>
        </p:nvSpPr>
        <p:spPr>
          <a:xfrm>
            <a:off x="473350" y="468000"/>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Cómo calcular la matriz de confusión</a:t>
            </a:r>
            <a:endParaRPr sz="3100" b="1" i="0" u="none" strike="noStrike" cap="none">
              <a:solidFill>
                <a:schemeClr val="dk1"/>
              </a:solidFill>
              <a:latin typeface="DM Sans"/>
              <a:ea typeface="DM Sans"/>
              <a:cs typeface="DM Sans"/>
              <a:sym typeface="DM Sans"/>
            </a:endParaRPr>
          </a:p>
        </p:txBody>
      </p:sp>
      <p:sp>
        <p:nvSpPr>
          <p:cNvPr id="784" name="Google Shape;784;p10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85" name="Google Shape;785;p106"/>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86" name="Google Shape;786;p106"/>
          <p:cNvSpPr txBox="1"/>
          <p:nvPr/>
        </p:nvSpPr>
        <p:spPr>
          <a:xfrm>
            <a:off x="626075" y="1082100"/>
            <a:ext cx="5036400" cy="3532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500">
                <a:solidFill>
                  <a:schemeClr val="dk1"/>
                </a:solidFill>
                <a:latin typeface="DM Sans"/>
                <a:ea typeface="DM Sans"/>
                <a:cs typeface="DM Sans"/>
                <a:sym typeface="DM Sans"/>
              </a:rPr>
              <a:t>Dentro de la matriz debemos definir las siguientes cantidades en el caso de un problema binario:</a:t>
            </a:r>
            <a:endParaRPr sz="1500">
              <a:solidFill>
                <a:schemeClr val="dk1"/>
              </a:solidFill>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lphaLcPeriod"/>
            </a:pPr>
            <a:r>
              <a:rPr lang="es" sz="1500" b="1">
                <a:solidFill>
                  <a:schemeClr val="dk1"/>
                </a:solidFill>
                <a:latin typeface="DM Sans"/>
                <a:ea typeface="DM Sans"/>
                <a:cs typeface="DM Sans"/>
                <a:sym typeface="DM Sans"/>
              </a:rPr>
              <a:t>verdadero positivo (TP):</a:t>
            </a:r>
            <a:r>
              <a:rPr lang="es" sz="1500">
                <a:solidFill>
                  <a:schemeClr val="dk1"/>
                </a:solidFill>
                <a:latin typeface="DM Sans"/>
                <a:ea typeface="DM Sans"/>
                <a:cs typeface="DM Sans"/>
                <a:sym typeface="DM Sans"/>
              </a:rPr>
              <a:t> eventos predichos correctamente.</a:t>
            </a:r>
            <a:endParaRPr sz="1500">
              <a:solidFill>
                <a:schemeClr val="dk1"/>
              </a:solidFill>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lphaLcPeriod"/>
            </a:pPr>
            <a:r>
              <a:rPr lang="es" sz="1500" b="1">
                <a:solidFill>
                  <a:schemeClr val="dk1"/>
                </a:solidFill>
                <a:latin typeface="DM Sans"/>
                <a:ea typeface="DM Sans"/>
                <a:cs typeface="DM Sans"/>
                <a:sym typeface="DM Sans"/>
              </a:rPr>
              <a:t>"falso positivo" (FP):</a:t>
            </a:r>
            <a:r>
              <a:rPr lang="es" sz="1500">
                <a:solidFill>
                  <a:schemeClr val="dk1"/>
                </a:solidFill>
                <a:latin typeface="DM Sans"/>
                <a:ea typeface="DM Sans"/>
                <a:cs typeface="DM Sans"/>
                <a:sym typeface="DM Sans"/>
              </a:rPr>
              <a:t> eventos pronosticados incorrectamente </a:t>
            </a:r>
            <a:r>
              <a:rPr lang="es" sz="1500" b="1">
                <a:solidFill>
                  <a:schemeClr val="dk1"/>
                </a:solidFill>
                <a:latin typeface="DM Sans"/>
                <a:ea typeface="DM Sans"/>
                <a:cs typeface="DM Sans"/>
                <a:sym typeface="DM Sans"/>
              </a:rPr>
              <a:t>(Error Tipo I)</a:t>
            </a:r>
            <a:r>
              <a:rPr lang="es" sz="1500">
                <a:solidFill>
                  <a:schemeClr val="dk1"/>
                </a:solidFill>
                <a:latin typeface="DM Sans"/>
                <a:ea typeface="DM Sans"/>
                <a:cs typeface="DM Sans"/>
                <a:sym typeface="DM Sans"/>
              </a:rPr>
              <a:t>.</a:t>
            </a:r>
            <a:endParaRPr sz="1500">
              <a:solidFill>
                <a:schemeClr val="dk1"/>
              </a:solidFill>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lphaLcPeriod"/>
            </a:pPr>
            <a:r>
              <a:rPr lang="es" sz="1500" b="1">
                <a:solidFill>
                  <a:schemeClr val="dk1"/>
                </a:solidFill>
                <a:latin typeface="DM Sans"/>
                <a:ea typeface="DM Sans"/>
                <a:cs typeface="DM Sans"/>
                <a:sym typeface="DM Sans"/>
              </a:rPr>
              <a:t>"verdadero negativo" (TN): </a:t>
            </a:r>
            <a:r>
              <a:rPr lang="es" sz="1500">
                <a:solidFill>
                  <a:schemeClr val="dk1"/>
                </a:solidFill>
                <a:latin typeface="DM Sans"/>
                <a:ea typeface="DM Sans"/>
                <a:cs typeface="DM Sans"/>
                <a:sym typeface="DM Sans"/>
              </a:rPr>
              <a:t>sin eventos predichos correctamente.</a:t>
            </a:r>
            <a:endParaRPr sz="1500">
              <a:solidFill>
                <a:schemeClr val="dk1"/>
              </a:solidFill>
              <a:latin typeface="DM Sans"/>
              <a:ea typeface="DM Sans"/>
              <a:cs typeface="DM Sans"/>
              <a:sym typeface="DM Sans"/>
            </a:endParaRPr>
          </a:p>
          <a:p>
            <a:pPr marL="457200" lvl="0" indent="-323850" algn="l" rtl="0">
              <a:lnSpc>
                <a:spcPct val="150000"/>
              </a:lnSpc>
              <a:spcBef>
                <a:spcPts val="0"/>
              </a:spcBef>
              <a:spcAft>
                <a:spcPts val="0"/>
              </a:spcAft>
              <a:buClr>
                <a:schemeClr val="dk1"/>
              </a:buClr>
              <a:buSzPts val="1500"/>
              <a:buFont typeface="DM Sans"/>
              <a:buAutoNum type="alphaLcPeriod"/>
            </a:pPr>
            <a:r>
              <a:rPr lang="es" sz="1500" b="1">
                <a:solidFill>
                  <a:schemeClr val="dk1"/>
                </a:solidFill>
                <a:latin typeface="DM Sans"/>
                <a:ea typeface="DM Sans"/>
                <a:cs typeface="DM Sans"/>
                <a:sym typeface="DM Sans"/>
              </a:rPr>
              <a:t>"falso negativo" (FN):</a:t>
            </a:r>
            <a:r>
              <a:rPr lang="es" sz="1500">
                <a:solidFill>
                  <a:schemeClr val="dk1"/>
                </a:solidFill>
                <a:latin typeface="DM Sans"/>
                <a:ea typeface="DM Sans"/>
                <a:cs typeface="DM Sans"/>
                <a:sym typeface="DM Sans"/>
              </a:rPr>
              <a:t> sin eventos pronosticados incorrectamente </a:t>
            </a:r>
            <a:r>
              <a:rPr lang="es" sz="1500" b="1">
                <a:solidFill>
                  <a:schemeClr val="dk1"/>
                </a:solidFill>
                <a:latin typeface="DM Sans"/>
                <a:ea typeface="DM Sans"/>
                <a:cs typeface="DM Sans"/>
                <a:sym typeface="DM Sans"/>
              </a:rPr>
              <a:t>(Error Tipo II)</a:t>
            </a:r>
            <a:r>
              <a:rPr lang="es" sz="1500">
                <a:solidFill>
                  <a:schemeClr val="dk1"/>
                </a:solidFill>
                <a:latin typeface="DM Sans"/>
                <a:ea typeface="DM Sans"/>
                <a:cs typeface="DM Sans"/>
                <a:sym typeface="DM Sans"/>
              </a:rPr>
              <a:t>.</a:t>
            </a:r>
            <a:endParaRPr sz="1500">
              <a:solidFill>
                <a:schemeClr val="dk1"/>
              </a:solidFill>
              <a:latin typeface="DM Sans"/>
              <a:ea typeface="DM Sans"/>
              <a:cs typeface="DM Sans"/>
              <a:sym typeface="DM Sans"/>
            </a:endParaRPr>
          </a:p>
        </p:txBody>
      </p:sp>
      <p:pic>
        <p:nvPicPr>
          <p:cNvPr id="787" name="Google Shape;787;p106"/>
          <p:cNvPicPr preferRelativeResize="0"/>
          <p:nvPr/>
        </p:nvPicPr>
        <p:blipFill>
          <a:blip r:embed="rId3">
            <a:alphaModFix/>
          </a:blip>
          <a:stretch>
            <a:fillRect/>
          </a:stretch>
        </p:blipFill>
        <p:spPr>
          <a:xfrm>
            <a:off x="7432400" y="468000"/>
            <a:ext cx="1182101" cy="627900"/>
          </a:xfrm>
          <a:prstGeom prst="rect">
            <a:avLst/>
          </a:prstGeom>
          <a:noFill/>
          <a:ln>
            <a:noFill/>
          </a:ln>
        </p:spPr>
      </p:pic>
      <p:pic>
        <p:nvPicPr>
          <p:cNvPr id="788" name="Google Shape;788;p106"/>
          <p:cNvPicPr preferRelativeResize="0"/>
          <p:nvPr/>
        </p:nvPicPr>
        <p:blipFill>
          <a:blip r:embed="rId4">
            <a:alphaModFix/>
          </a:blip>
          <a:stretch>
            <a:fillRect/>
          </a:stretch>
        </p:blipFill>
        <p:spPr>
          <a:xfrm>
            <a:off x="5486400" y="1241650"/>
            <a:ext cx="2872275" cy="287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9"/>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210" name="Google Shape;210;p3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11" name="Google Shape;211;p39"/>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212" name="Google Shape;212;p39"/>
          <p:cNvPicPr preferRelativeResize="0"/>
          <p:nvPr/>
        </p:nvPicPr>
        <p:blipFill>
          <a:blip r:embed="rId4">
            <a:alphaModFix/>
          </a:blip>
          <a:stretch>
            <a:fillRect/>
          </a:stretch>
        </p:blipFill>
        <p:spPr>
          <a:xfrm>
            <a:off x="598500" y="1524187"/>
            <a:ext cx="3096312" cy="1737375"/>
          </a:xfrm>
          <a:prstGeom prst="rect">
            <a:avLst/>
          </a:prstGeom>
          <a:noFill/>
          <a:ln>
            <a:noFill/>
          </a:ln>
        </p:spPr>
      </p:pic>
      <p:pic>
        <p:nvPicPr>
          <p:cNvPr id="213" name="Google Shape;213;p39"/>
          <p:cNvPicPr preferRelativeResize="0"/>
          <p:nvPr/>
        </p:nvPicPr>
        <p:blipFill>
          <a:blip r:embed="rId5">
            <a:alphaModFix/>
          </a:blip>
          <a:stretch>
            <a:fillRect/>
          </a:stretch>
        </p:blipFill>
        <p:spPr>
          <a:xfrm>
            <a:off x="4306825" y="1607718"/>
            <a:ext cx="4551226" cy="1815545"/>
          </a:xfrm>
          <a:prstGeom prst="rect">
            <a:avLst/>
          </a:prstGeom>
          <a:noFill/>
          <a:ln>
            <a:noFill/>
          </a:ln>
        </p:spPr>
      </p:pic>
      <p:sp>
        <p:nvSpPr>
          <p:cNvPr id="214" name="Google Shape;214;p39"/>
          <p:cNvSpPr txBox="1"/>
          <p:nvPr/>
        </p:nvSpPr>
        <p:spPr>
          <a:xfrm>
            <a:off x="973675" y="3970350"/>
            <a:ext cx="73425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latin typeface="DM Sans"/>
                <a:ea typeface="DM Sans"/>
                <a:cs typeface="DM Sans"/>
                <a:sym typeface="DM Sans"/>
              </a:rPr>
              <a:t>Imaginemos que tenemos el siguiente conjunto de datos que representa dos variables para 6 individuos (ratones). Si queremos representar a los individuos en una dimensión a traves de una variable podemos hacer una grafica com la de la derecha</a:t>
            </a:r>
            <a:endParaRPr sz="1100">
              <a:latin typeface="DM Sans"/>
              <a:ea typeface="DM Sans"/>
              <a:cs typeface="DM Sans"/>
              <a:sym typeface="DM Sans"/>
            </a:endParaRPr>
          </a:p>
        </p:txBody>
      </p:sp>
      <p:sp>
        <p:nvSpPr>
          <p:cNvPr id="215" name="Google Shape;215;p39"/>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200" b="1">
                <a:solidFill>
                  <a:schemeClr val="dk1"/>
                </a:solidFill>
                <a:latin typeface="DM Sans"/>
                <a:ea typeface="DM Sans"/>
                <a:cs typeface="DM Sans"/>
                <a:sym typeface="DM Sans"/>
              </a:rPr>
              <a:t>PCA (Principal Component Analysis)</a:t>
            </a:r>
            <a:endParaRPr sz="3200" b="1" i="0" u="none" strike="noStrike" cap="none">
              <a:solidFill>
                <a:schemeClr val="dk1"/>
              </a:solidFill>
              <a:latin typeface="DM Sans"/>
              <a:ea typeface="DM Sans"/>
              <a:cs typeface="DM Sans"/>
              <a:sym typeface="DM Sans"/>
            </a:endParaRPr>
          </a:p>
        </p:txBody>
      </p:sp>
      <p:sp>
        <p:nvSpPr>
          <p:cNvPr id="216" name="Google Shape;216;p39"/>
          <p:cNvSpPr txBox="1"/>
          <p:nvPr/>
        </p:nvSpPr>
        <p:spPr>
          <a:xfrm>
            <a:off x="625975" y="1312525"/>
            <a:ext cx="3525900" cy="2574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Font typeface="Arial"/>
              <a:buNone/>
            </a:pPr>
            <a:r>
              <a:rPr lang="es" sz="1350">
                <a:solidFill>
                  <a:schemeClr val="dk1"/>
                </a:solidFill>
                <a:latin typeface="DM Sans"/>
                <a:ea typeface="DM Sans"/>
                <a:cs typeface="DM Sans"/>
                <a:sym typeface="DM Sans"/>
              </a:rPr>
              <a:t>Es una técnica utilizada para la identificación de un número más pequeño de variables no correlacionadas conocidas como componentes principales de un conjunto más grande de datos. Permite enfatizar la variación y capturar patrones fuertes en un conjunto de datos.</a:t>
            </a:r>
            <a:endParaRPr sz="1350">
              <a:solidFill>
                <a:schemeClr val="dk1"/>
              </a:solidFill>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7"/>
          <p:cNvSpPr txBox="1"/>
          <p:nvPr/>
        </p:nvSpPr>
        <p:spPr>
          <a:xfrm>
            <a:off x="473350" y="468000"/>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Cómo calcular la matriz de confusión</a:t>
            </a:r>
            <a:endParaRPr sz="3100" b="1" i="0" u="none" strike="noStrike" cap="none">
              <a:solidFill>
                <a:schemeClr val="dk1"/>
              </a:solidFill>
              <a:latin typeface="DM Sans"/>
              <a:ea typeface="DM Sans"/>
              <a:cs typeface="DM Sans"/>
              <a:sym typeface="DM Sans"/>
            </a:endParaRPr>
          </a:p>
        </p:txBody>
      </p:sp>
      <p:sp>
        <p:nvSpPr>
          <p:cNvPr id="794" name="Google Shape;794;p10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95" name="Google Shape;795;p107"/>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96" name="Google Shape;796;p107"/>
          <p:cNvSpPr txBox="1"/>
          <p:nvPr/>
        </p:nvSpPr>
        <p:spPr>
          <a:xfrm>
            <a:off x="626075" y="1082100"/>
            <a:ext cx="4733700" cy="3532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500">
                <a:solidFill>
                  <a:schemeClr val="dk1"/>
                </a:solidFill>
                <a:latin typeface="DM Sans"/>
                <a:ea typeface="DM Sans"/>
                <a:cs typeface="DM Sans"/>
                <a:sym typeface="DM Sans"/>
              </a:rPr>
              <a:t>Los </a:t>
            </a:r>
            <a:r>
              <a:rPr lang="es" sz="1500" b="1">
                <a:solidFill>
                  <a:schemeClr val="dk1"/>
                </a:solidFill>
                <a:latin typeface="DM Sans"/>
                <a:ea typeface="DM Sans"/>
                <a:cs typeface="DM Sans"/>
                <a:sym typeface="DM Sans"/>
              </a:rPr>
              <a:t>Falsos Positivos (FP) - Error Tipo I </a:t>
            </a:r>
            <a:r>
              <a:rPr lang="es" sz="1500">
                <a:solidFill>
                  <a:schemeClr val="dk1"/>
                </a:solidFill>
                <a:latin typeface="DM Sans"/>
                <a:ea typeface="DM Sans"/>
                <a:cs typeface="DM Sans"/>
                <a:sym typeface="DM Sans"/>
              </a:rPr>
              <a:t>son predicciones que tienen la característica cuando no es cierto, por ejemplo </a:t>
            </a:r>
            <a:r>
              <a:rPr lang="es" sz="1500" b="1">
                <a:solidFill>
                  <a:schemeClr val="dk1"/>
                </a:solidFill>
                <a:latin typeface="DM Sans"/>
                <a:ea typeface="DM Sans"/>
                <a:cs typeface="DM Sans"/>
                <a:sym typeface="DM Sans"/>
              </a:rPr>
              <a:t>predecir que un hombre está embarazado cuando es falso</a:t>
            </a:r>
            <a:endParaRPr sz="1500" b="1">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endParaRPr sz="1500" b="1">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r>
              <a:rPr lang="es" sz="1500">
                <a:solidFill>
                  <a:schemeClr val="dk1"/>
                </a:solidFill>
                <a:latin typeface="DM Sans"/>
                <a:ea typeface="DM Sans"/>
                <a:cs typeface="DM Sans"/>
                <a:sym typeface="DM Sans"/>
              </a:rPr>
              <a:t>Los </a:t>
            </a:r>
            <a:r>
              <a:rPr lang="es" sz="1500" b="1">
                <a:solidFill>
                  <a:schemeClr val="dk1"/>
                </a:solidFill>
                <a:latin typeface="DM Sans"/>
                <a:ea typeface="DM Sans"/>
                <a:cs typeface="DM Sans"/>
                <a:sym typeface="DM Sans"/>
              </a:rPr>
              <a:t>Falsos Negativos (FN) - Error Tipo II </a:t>
            </a:r>
            <a:r>
              <a:rPr lang="es" sz="1500">
                <a:solidFill>
                  <a:schemeClr val="dk1"/>
                </a:solidFill>
                <a:latin typeface="DM Sans"/>
                <a:ea typeface="DM Sans"/>
                <a:cs typeface="DM Sans"/>
                <a:sym typeface="DM Sans"/>
              </a:rPr>
              <a:t>son predicciones que NO tienen la característica pero realmente si la tienen, por ejemplo </a:t>
            </a:r>
            <a:r>
              <a:rPr lang="es" sz="1500" b="1">
                <a:solidFill>
                  <a:schemeClr val="dk1"/>
                </a:solidFill>
                <a:latin typeface="DM Sans"/>
                <a:ea typeface="DM Sans"/>
                <a:cs typeface="DM Sans"/>
                <a:sym typeface="DM Sans"/>
              </a:rPr>
              <a:t>predecir que una mujer no está embarazada cuando realmente lo está.</a:t>
            </a:r>
            <a:endParaRPr sz="1500" b="1">
              <a:solidFill>
                <a:schemeClr val="dk1"/>
              </a:solidFill>
              <a:latin typeface="DM Sans"/>
              <a:ea typeface="DM Sans"/>
              <a:cs typeface="DM Sans"/>
              <a:sym typeface="DM Sans"/>
            </a:endParaRPr>
          </a:p>
        </p:txBody>
      </p:sp>
      <p:pic>
        <p:nvPicPr>
          <p:cNvPr id="797" name="Google Shape;797;p107"/>
          <p:cNvPicPr preferRelativeResize="0"/>
          <p:nvPr/>
        </p:nvPicPr>
        <p:blipFill>
          <a:blip r:embed="rId3">
            <a:alphaModFix/>
          </a:blip>
          <a:stretch>
            <a:fillRect/>
          </a:stretch>
        </p:blipFill>
        <p:spPr>
          <a:xfrm>
            <a:off x="7432400" y="468000"/>
            <a:ext cx="1182101" cy="627900"/>
          </a:xfrm>
          <a:prstGeom prst="rect">
            <a:avLst/>
          </a:prstGeom>
          <a:noFill/>
          <a:ln>
            <a:noFill/>
          </a:ln>
        </p:spPr>
      </p:pic>
      <p:pic>
        <p:nvPicPr>
          <p:cNvPr id="798" name="Google Shape;798;p107"/>
          <p:cNvPicPr preferRelativeResize="0"/>
          <p:nvPr/>
        </p:nvPicPr>
        <p:blipFill>
          <a:blip r:embed="rId4">
            <a:alphaModFix/>
          </a:blip>
          <a:stretch>
            <a:fillRect/>
          </a:stretch>
        </p:blipFill>
        <p:spPr>
          <a:xfrm>
            <a:off x="5232925" y="1397550"/>
            <a:ext cx="3381525" cy="24885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03" name="Google Shape;803;p108"/>
          <p:cNvGrpSpPr/>
          <p:nvPr/>
        </p:nvGrpSpPr>
        <p:grpSpPr>
          <a:xfrm>
            <a:off x="473370" y="619431"/>
            <a:ext cx="738905" cy="738905"/>
            <a:chOff x="575612" y="1950748"/>
            <a:chExt cx="431100" cy="431100"/>
          </a:xfrm>
        </p:grpSpPr>
        <p:sp>
          <p:nvSpPr>
            <p:cNvPr id="804" name="Google Shape;804;p108"/>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 name="Google Shape;805;p10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06" name="Google Shape;806;p108"/>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807" name="Google Shape;807;p108"/>
          <p:cNvSpPr txBox="1"/>
          <p:nvPr/>
        </p:nvSpPr>
        <p:spPr>
          <a:xfrm>
            <a:off x="501450" y="1324950"/>
            <a:ext cx="8141100" cy="262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Para las siguientes situaciones pensemos si serían Falso Positivo o Falso Negativo</a:t>
            </a:r>
            <a:endParaRPr sz="2500">
              <a:solidFill>
                <a:srgbClr val="B7B7B7"/>
              </a:solidFill>
              <a:latin typeface="DM Sans"/>
              <a:ea typeface="DM Sans"/>
              <a:cs typeface="DM Sans"/>
              <a:sym typeface="DM Sans"/>
            </a:endParaRPr>
          </a:p>
          <a:p>
            <a:pPr marL="457200" lvl="0" indent="-374650" algn="l" rtl="0">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 Una prueba de detección de cáncer da positivo, pero usted no tiene la enfermedad.</a:t>
            </a:r>
            <a:endParaRPr sz="2300">
              <a:solidFill>
                <a:srgbClr val="B7B7B7"/>
              </a:solidFill>
              <a:latin typeface="DM Sans"/>
              <a:ea typeface="DM Sans"/>
              <a:cs typeface="DM Sans"/>
              <a:sym typeface="DM Sans"/>
            </a:endParaRPr>
          </a:p>
          <a:p>
            <a:pPr marL="457200" lvl="0" indent="-374650" algn="l" rtl="0">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Un algoritmo dice que una persona no cometerá fraude, pero logró cometer fraude la semana pasada</a:t>
            </a:r>
            <a:endParaRPr sz="2300" b="1">
              <a:solidFill>
                <a:srgbClr val="B7B7B7"/>
              </a:solidFill>
              <a:latin typeface="DM Sans"/>
              <a:ea typeface="DM Sans"/>
              <a:cs typeface="DM Sans"/>
              <a:sym typeface="DM Sans"/>
            </a:endParaRPr>
          </a:p>
        </p:txBody>
      </p:sp>
      <p:sp>
        <p:nvSpPr>
          <p:cNvPr id="808" name="Google Shape;808;p108"/>
          <p:cNvSpPr txBox="1"/>
          <p:nvPr/>
        </p:nvSpPr>
        <p:spPr>
          <a:xfrm>
            <a:off x="584375" y="4253700"/>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grpSp>
        <p:nvGrpSpPr>
          <p:cNvPr id="813" name="Google Shape;813;p109"/>
          <p:cNvGrpSpPr/>
          <p:nvPr/>
        </p:nvGrpSpPr>
        <p:grpSpPr>
          <a:xfrm>
            <a:off x="473370" y="619431"/>
            <a:ext cx="738905" cy="738905"/>
            <a:chOff x="575612" y="1950748"/>
            <a:chExt cx="431100" cy="431100"/>
          </a:xfrm>
        </p:grpSpPr>
        <p:sp>
          <p:nvSpPr>
            <p:cNvPr id="814" name="Google Shape;814;p109"/>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5" name="Google Shape;815;p10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16" name="Google Shape;816;p109"/>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817" name="Google Shape;817;p109"/>
          <p:cNvSpPr txBox="1"/>
          <p:nvPr/>
        </p:nvSpPr>
        <p:spPr>
          <a:xfrm>
            <a:off x="501450" y="1324950"/>
            <a:ext cx="8141100" cy="295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500">
                <a:solidFill>
                  <a:srgbClr val="B7B7B7"/>
                </a:solidFill>
                <a:latin typeface="DM Sans"/>
                <a:ea typeface="DM Sans"/>
                <a:cs typeface="DM Sans"/>
                <a:sym typeface="DM Sans"/>
              </a:rPr>
              <a:t>Para estos casos las respuestas son</a:t>
            </a:r>
            <a:endParaRPr sz="2500">
              <a:solidFill>
                <a:srgbClr val="B7B7B7"/>
              </a:solidFill>
              <a:latin typeface="DM Sans"/>
              <a:ea typeface="DM Sans"/>
              <a:cs typeface="DM Sans"/>
              <a:sym typeface="DM Sans"/>
            </a:endParaRPr>
          </a:p>
          <a:p>
            <a:pPr marL="457200" lvl="0" indent="-374650" algn="l" rtl="0">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 Una prueba de detección de cáncer da positivo, pero usted no tiene la enfermedad </a:t>
            </a:r>
            <a:r>
              <a:rPr lang="es" sz="2300" b="1">
                <a:solidFill>
                  <a:srgbClr val="B7B7B7"/>
                </a:solidFill>
                <a:latin typeface="DM Sans"/>
                <a:ea typeface="DM Sans"/>
                <a:cs typeface="DM Sans"/>
                <a:sym typeface="DM Sans"/>
              </a:rPr>
              <a:t>(Falso Positivo: predicción +, valor real -)</a:t>
            </a:r>
            <a:r>
              <a:rPr lang="es" sz="2300">
                <a:solidFill>
                  <a:srgbClr val="B7B7B7"/>
                </a:solidFill>
                <a:latin typeface="DM Sans"/>
                <a:ea typeface="DM Sans"/>
                <a:cs typeface="DM Sans"/>
                <a:sym typeface="DM Sans"/>
              </a:rPr>
              <a:t>.</a:t>
            </a:r>
            <a:endParaRPr sz="2300">
              <a:solidFill>
                <a:srgbClr val="B7B7B7"/>
              </a:solidFill>
              <a:latin typeface="DM Sans"/>
              <a:ea typeface="DM Sans"/>
              <a:cs typeface="DM Sans"/>
              <a:sym typeface="DM Sans"/>
            </a:endParaRPr>
          </a:p>
          <a:p>
            <a:pPr marL="457200" lvl="0" indent="-374650" algn="l" rtl="0">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Un algoritmo dice que una persona no cometerá fraude, pero logró cometer fraude la semana pasada </a:t>
            </a:r>
            <a:r>
              <a:rPr lang="es" sz="2300" b="1">
                <a:solidFill>
                  <a:srgbClr val="B7B7B7"/>
                </a:solidFill>
                <a:latin typeface="DM Sans"/>
                <a:ea typeface="DM Sans"/>
                <a:cs typeface="DM Sans"/>
                <a:sym typeface="DM Sans"/>
              </a:rPr>
              <a:t>(Falso Negativo: predicción -, valor real +)</a:t>
            </a:r>
            <a:endParaRPr sz="2300" b="1">
              <a:solidFill>
                <a:srgbClr val="B7B7B7"/>
              </a:solidFill>
              <a:latin typeface="DM Sans"/>
              <a:ea typeface="DM Sans"/>
              <a:cs typeface="DM Sans"/>
              <a:sym typeface="DM Sans"/>
            </a:endParaRPr>
          </a:p>
        </p:txBody>
      </p:sp>
      <p:sp>
        <p:nvSpPr>
          <p:cNvPr id="818" name="Google Shape;818;p109"/>
          <p:cNvSpPr txBox="1"/>
          <p:nvPr/>
        </p:nvSpPr>
        <p:spPr>
          <a:xfrm>
            <a:off x="584375" y="4253700"/>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1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Accuracy</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11"/>
          <p:cNvSpPr txBox="1"/>
          <p:nvPr/>
        </p:nvSpPr>
        <p:spPr>
          <a:xfrm>
            <a:off x="473350" y="468000"/>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Accuracy</a:t>
            </a:r>
            <a:endParaRPr sz="3100" b="1" i="0" u="none" strike="noStrike" cap="none">
              <a:solidFill>
                <a:schemeClr val="dk1"/>
              </a:solidFill>
              <a:latin typeface="DM Sans"/>
              <a:ea typeface="DM Sans"/>
              <a:cs typeface="DM Sans"/>
              <a:sym typeface="DM Sans"/>
            </a:endParaRPr>
          </a:p>
        </p:txBody>
      </p:sp>
      <p:sp>
        <p:nvSpPr>
          <p:cNvPr id="829" name="Google Shape;829;p11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30" name="Google Shape;830;p111"/>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31" name="Google Shape;831;p111"/>
          <p:cNvSpPr txBox="1"/>
          <p:nvPr/>
        </p:nvSpPr>
        <p:spPr>
          <a:xfrm>
            <a:off x="626075" y="1082100"/>
            <a:ext cx="5036400" cy="2262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Es una métrica que resume el rendimiento de un modelo de clasificación como el número de predicciones correctas dividido por el número total de predicciones. Se puede dar como porcentaje o fracción.</a:t>
            </a:r>
            <a:endParaRPr sz="160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endParaRPr sz="1500">
              <a:solidFill>
                <a:schemeClr val="dk1"/>
              </a:solidFill>
              <a:latin typeface="DM Sans"/>
              <a:ea typeface="DM Sans"/>
              <a:cs typeface="DM Sans"/>
              <a:sym typeface="DM Sans"/>
            </a:endParaRPr>
          </a:p>
        </p:txBody>
      </p:sp>
      <p:pic>
        <p:nvPicPr>
          <p:cNvPr id="832" name="Google Shape;832;p111"/>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833" name="Google Shape;833;p111"/>
          <p:cNvPicPr preferRelativeResize="0"/>
          <p:nvPr/>
        </p:nvPicPr>
        <p:blipFill>
          <a:blip r:embed="rId4">
            <a:alphaModFix/>
          </a:blip>
          <a:stretch>
            <a:fillRect/>
          </a:stretch>
        </p:blipFill>
        <p:spPr>
          <a:xfrm>
            <a:off x="800270" y="2969545"/>
            <a:ext cx="4688000" cy="947025"/>
          </a:xfrm>
          <a:prstGeom prst="rect">
            <a:avLst/>
          </a:prstGeom>
          <a:noFill/>
          <a:ln>
            <a:noFill/>
          </a:ln>
        </p:spPr>
      </p:pic>
      <p:pic>
        <p:nvPicPr>
          <p:cNvPr id="834" name="Google Shape;834;p111"/>
          <p:cNvPicPr preferRelativeResize="0"/>
          <p:nvPr/>
        </p:nvPicPr>
        <p:blipFill>
          <a:blip r:embed="rId5">
            <a:alphaModFix/>
          </a:blip>
          <a:stretch>
            <a:fillRect/>
          </a:stretch>
        </p:blipFill>
        <p:spPr>
          <a:xfrm>
            <a:off x="5543450" y="1327225"/>
            <a:ext cx="2872275" cy="28722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Precisión</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13"/>
          <p:cNvSpPr txBox="1"/>
          <p:nvPr/>
        </p:nvSpPr>
        <p:spPr>
          <a:xfrm>
            <a:off x="473350" y="468000"/>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Precisión</a:t>
            </a:r>
            <a:endParaRPr sz="3100" b="1" i="0" u="none" strike="noStrike" cap="none">
              <a:solidFill>
                <a:schemeClr val="dk1"/>
              </a:solidFill>
              <a:latin typeface="DM Sans"/>
              <a:ea typeface="DM Sans"/>
              <a:cs typeface="DM Sans"/>
              <a:sym typeface="DM Sans"/>
            </a:endParaRPr>
          </a:p>
        </p:txBody>
      </p:sp>
      <p:sp>
        <p:nvSpPr>
          <p:cNvPr id="845" name="Google Shape;845;p11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46" name="Google Shape;846;p113"/>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47" name="Google Shape;847;p113"/>
          <p:cNvSpPr txBox="1"/>
          <p:nvPr/>
        </p:nvSpPr>
        <p:spPr>
          <a:xfrm>
            <a:off x="626075" y="1082100"/>
            <a:ext cx="5036400" cy="2632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Es una métrica que resume el rendimiento de un modelo de clasificación cuando se tienen dos clases con tamaño desigual, se calcula como el número de verdaderos positivos dividido por el número total de verdaderos positivos y falsos positivos.</a:t>
            </a:r>
            <a:endParaRPr sz="1600">
              <a:solidFill>
                <a:schemeClr val="dk1"/>
              </a:solidFill>
              <a:latin typeface="DM Sans"/>
              <a:ea typeface="DM Sans"/>
              <a:cs typeface="DM Sans"/>
              <a:sym typeface="DM Sans"/>
            </a:endParaRPr>
          </a:p>
          <a:p>
            <a:pPr marL="0" lvl="0" indent="0" algn="l" rtl="0">
              <a:lnSpc>
                <a:spcPct val="150000"/>
              </a:lnSpc>
              <a:spcBef>
                <a:spcPts val="0"/>
              </a:spcBef>
              <a:spcAft>
                <a:spcPts val="0"/>
              </a:spcAft>
              <a:buNone/>
            </a:pPr>
            <a:endParaRPr sz="1500">
              <a:solidFill>
                <a:schemeClr val="dk1"/>
              </a:solidFill>
              <a:latin typeface="DM Sans"/>
              <a:ea typeface="DM Sans"/>
              <a:cs typeface="DM Sans"/>
              <a:sym typeface="DM Sans"/>
            </a:endParaRPr>
          </a:p>
        </p:txBody>
      </p:sp>
      <p:pic>
        <p:nvPicPr>
          <p:cNvPr id="848" name="Google Shape;848;p113"/>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849" name="Google Shape;849;p113"/>
          <p:cNvPicPr preferRelativeResize="0"/>
          <p:nvPr/>
        </p:nvPicPr>
        <p:blipFill>
          <a:blip r:embed="rId4">
            <a:alphaModFix/>
          </a:blip>
          <a:stretch>
            <a:fillRect/>
          </a:stretch>
        </p:blipFill>
        <p:spPr>
          <a:xfrm>
            <a:off x="5543450" y="1327225"/>
            <a:ext cx="2872275" cy="2872275"/>
          </a:xfrm>
          <a:prstGeom prst="rect">
            <a:avLst/>
          </a:prstGeom>
          <a:noFill/>
          <a:ln>
            <a:noFill/>
          </a:ln>
        </p:spPr>
      </p:pic>
      <p:pic>
        <p:nvPicPr>
          <p:cNvPr id="850" name="Google Shape;850;p113"/>
          <p:cNvPicPr preferRelativeResize="0"/>
          <p:nvPr/>
        </p:nvPicPr>
        <p:blipFill rotWithShape="1">
          <a:blip r:embed="rId5">
            <a:alphaModFix/>
          </a:blip>
          <a:srcRect b="63080"/>
          <a:stretch/>
        </p:blipFill>
        <p:spPr>
          <a:xfrm>
            <a:off x="626075" y="3344700"/>
            <a:ext cx="4229100" cy="7736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4"/>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Sensibilidad</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5"/>
          <p:cNvSpPr txBox="1"/>
          <p:nvPr/>
        </p:nvSpPr>
        <p:spPr>
          <a:xfrm>
            <a:off x="473350" y="468000"/>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Sensibilidad</a:t>
            </a:r>
            <a:endParaRPr sz="3100" b="1" i="0" u="none" strike="noStrike" cap="none">
              <a:solidFill>
                <a:schemeClr val="dk1"/>
              </a:solidFill>
              <a:latin typeface="DM Sans"/>
              <a:ea typeface="DM Sans"/>
              <a:cs typeface="DM Sans"/>
              <a:sym typeface="DM Sans"/>
            </a:endParaRPr>
          </a:p>
        </p:txBody>
      </p:sp>
      <p:sp>
        <p:nvSpPr>
          <p:cNvPr id="861" name="Google Shape;861;p11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62" name="Google Shape;862;p115"/>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63" name="Google Shape;863;p115"/>
          <p:cNvSpPr txBox="1"/>
          <p:nvPr/>
        </p:nvSpPr>
        <p:spPr>
          <a:xfrm>
            <a:off x="626075" y="1082100"/>
            <a:ext cx="5036400" cy="1908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Es una métrica que resume el rendimiento de un modelo de clasificación cuando se tienen dos clases con tamaño desigual, a diferencia de la Precisión en lugar de observar la cantidad de falsos positivos, analiza la cantidad de falsos negativos </a:t>
            </a:r>
            <a:endParaRPr sz="1500">
              <a:solidFill>
                <a:schemeClr val="dk1"/>
              </a:solidFill>
              <a:latin typeface="DM Sans"/>
              <a:ea typeface="DM Sans"/>
              <a:cs typeface="DM Sans"/>
              <a:sym typeface="DM Sans"/>
            </a:endParaRPr>
          </a:p>
        </p:txBody>
      </p:sp>
      <p:pic>
        <p:nvPicPr>
          <p:cNvPr id="864" name="Google Shape;864;p115"/>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865" name="Google Shape;865;p115"/>
          <p:cNvPicPr preferRelativeResize="0"/>
          <p:nvPr/>
        </p:nvPicPr>
        <p:blipFill>
          <a:blip r:embed="rId4">
            <a:alphaModFix/>
          </a:blip>
          <a:stretch>
            <a:fillRect/>
          </a:stretch>
        </p:blipFill>
        <p:spPr>
          <a:xfrm>
            <a:off x="5543450" y="1327225"/>
            <a:ext cx="2872275" cy="2872275"/>
          </a:xfrm>
          <a:prstGeom prst="rect">
            <a:avLst/>
          </a:prstGeom>
          <a:noFill/>
          <a:ln>
            <a:noFill/>
          </a:ln>
        </p:spPr>
      </p:pic>
      <p:pic>
        <p:nvPicPr>
          <p:cNvPr id="866" name="Google Shape;866;p115"/>
          <p:cNvPicPr preferRelativeResize="0"/>
          <p:nvPr/>
        </p:nvPicPr>
        <p:blipFill rotWithShape="1">
          <a:blip r:embed="rId5">
            <a:alphaModFix/>
          </a:blip>
          <a:srcRect t="66666"/>
          <a:stretch/>
        </p:blipFill>
        <p:spPr>
          <a:xfrm>
            <a:off x="1029725" y="3501000"/>
            <a:ext cx="4229100" cy="698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1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Especificidad</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222" name="Google Shape;222;p4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23" name="Google Shape;223;p40"/>
          <p:cNvPicPr preferRelativeResize="0"/>
          <p:nvPr/>
        </p:nvPicPr>
        <p:blipFill>
          <a:blip r:embed="rId3">
            <a:alphaModFix/>
          </a:blip>
          <a:stretch>
            <a:fillRect/>
          </a:stretch>
        </p:blipFill>
        <p:spPr>
          <a:xfrm>
            <a:off x="7703282" y="467993"/>
            <a:ext cx="911525" cy="911550"/>
          </a:xfrm>
          <a:prstGeom prst="rect">
            <a:avLst/>
          </a:prstGeom>
          <a:noFill/>
          <a:ln>
            <a:noFill/>
          </a:ln>
        </p:spPr>
      </p:pic>
      <p:sp>
        <p:nvSpPr>
          <p:cNvPr id="224" name="Google Shape;224;p40"/>
          <p:cNvSpPr txBox="1"/>
          <p:nvPr/>
        </p:nvSpPr>
        <p:spPr>
          <a:xfrm>
            <a:off x="595838" y="3296525"/>
            <a:ext cx="3739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También podemos graficar dos dimensiones como se observa en la figura de arriba generando un diagrama de dispersión</a:t>
            </a:r>
            <a:endParaRPr>
              <a:latin typeface="DM Sans"/>
              <a:ea typeface="DM Sans"/>
              <a:cs typeface="DM Sans"/>
              <a:sym typeface="DM Sans"/>
            </a:endParaRPr>
          </a:p>
        </p:txBody>
      </p:sp>
      <p:pic>
        <p:nvPicPr>
          <p:cNvPr id="225" name="Google Shape;225;p40"/>
          <p:cNvPicPr preferRelativeResize="0"/>
          <p:nvPr/>
        </p:nvPicPr>
        <p:blipFill>
          <a:blip r:embed="rId4">
            <a:alphaModFix/>
          </a:blip>
          <a:stretch>
            <a:fillRect/>
          </a:stretch>
        </p:blipFill>
        <p:spPr>
          <a:xfrm>
            <a:off x="475200" y="1392000"/>
            <a:ext cx="3980775" cy="1759825"/>
          </a:xfrm>
          <a:prstGeom prst="rect">
            <a:avLst/>
          </a:prstGeom>
          <a:noFill/>
          <a:ln>
            <a:noFill/>
          </a:ln>
        </p:spPr>
      </p:pic>
      <p:pic>
        <p:nvPicPr>
          <p:cNvPr id="226" name="Google Shape;226;p40"/>
          <p:cNvPicPr preferRelativeResize="0"/>
          <p:nvPr/>
        </p:nvPicPr>
        <p:blipFill>
          <a:blip r:embed="rId5">
            <a:alphaModFix/>
          </a:blip>
          <a:stretch>
            <a:fillRect/>
          </a:stretch>
        </p:blipFill>
        <p:spPr>
          <a:xfrm>
            <a:off x="4634024" y="1362324"/>
            <a:ext cx="3980776" cy="1819176"/>
          </a:xfrm>
          <a:prstGeom prst="rect">
            <a:avLst/>
          </a:prstGeom>
          <a:noFill/>
          <a:ln>
            <a:noFill/>
          </a:ln>
        </p:spPr>
      </p:pic>
      <p:sp>
        <p:nvSpPr>
          <p:cNvPr id="227" name="Google Shape;227;p40"/>
          <p:cNvSpPr txBox="1"/>
          <p:nvPr/>
        </p:nvSpPr>
        <p:spPr>
          <a:xfrm>
            <a:off x="4754650" y="3296525"/>
            <a:ext cx="3739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Si agregamos una tercera variable podríamos hacer un gráfico 3D. Aunque si ponemos una cuarta dimensión el análisis ya no es tan sencillo</a:t>
            </a:r>
            <a:endParaRPr>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17"/>
          <p:cNvSpPr txBox="1"/>
          <p:nvPr/>
        </p:nvSpPr>
        <p:spPr>
          <a:xfrm>
            <a:off x="473350" y="468000"/>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Especificidad</a:t>
            </a:r>
            <a:endParaRPr sz="3100" b="1" i="0" u="none" strike="noStrike" cap="none">
              <a:solidFill>
                <a:schemeClr val="dk1"/>
              </a:solidFill>
              <a:latin typeface="DM Sans"/>
              <a:ea typeface="DM Sans"/>
              <a:cs typeface="DM Sans"/>
              <a:sym typeface="DM Sans"/>
            </a:endParaRPr>
          </a:p>
        </p:txBody>
      </p:sp>
      <p:sp>
        <p:nvSpPr>
          <p:cNvPr id="877" name="Google Shape;877;p11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78" name="Google Shape;878;p117"/>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79" name="Google Shape;879;p117"/>
          <p:cNvSpPr txBox="1"/>
          <p:nvPr/>
        </p:nvSpPr>
        <p:spPr>
          <a:xfrm>
            <a:off x="626075" y="1082100"/>
            <a:ext cx="5036400" cy="2277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Es una métrica que resume el rendimiento de un modelo de clasificación cuando se tienen dos clases con tamaño desigual, se calcula como el número de predicciones negativas correctas dividido por el número total de negativos. También se llama tasa de verdaderos negativos (TNR)</a:t>
            </a:r>
            <a:endParaRPr sz="1500">
              <a:solidFill>
                <a:schemeClr val="dk1"/>
              </a:solidFill>
              <a:latin typeface="DM Sans"/>
              <a:ea typeface="DM Sans"/>
              <a:cs typeface="DM Sans"/>
              <a:sym typeface="DM Sans"/>
            </a:endParaRPr>
          </a:p>
        </p:txBody>
      </p:sp>
      <p:pic>
        <p:nvPicPr>
          <p:cNvPr id="880" name="Google Shape;880;p117"/>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881" name="Google Shape;881;p117"/>
          <p:cNvPicPr preferRelativeResize="0"/>
          <p:nvPr/>
        </p:nvPicPr>
        <p:blipFill>
          <a:blip r:embed="rId4">
            <a:alphaModFix/>
          </a:blip>
          <a:stretch>
            <a:fillRect/>
          </a:stretch>
        </p:blipFill>
        <p:spPr>
          <a:xfrm>
            <a:off x="5543450" y="1327225"/>
            <a:ext cx="2872275" cy="2872275"/>
          </a:xfrm>
          <a:prstGeom prst="rect">
            <a:avLst/>
          </a:prstGeom>
          <a:noFill/>
          <a:ln>
            <a:noFill/>
          </a:ln>
        </p:spPr>
      </p:pic>
      <p:pic>
        <p:nvPicPr>
          <p:cNvPr id="882" name="Google Shape;882;p117"/>
          <p:cNvPicPr preferRelativeResize="0"/>
          <p:nvPr/>
        </p:nvPicPr>
        <p:blipFill rotWithShape="1">
          <a:blip r:embed="rId5">
            <a:alphaModFix/>
          </a:blip>
          <a:srcRect t="57679"/>
          <a:stretch/>
        </p:blipFill>
        <p:spPr>
          <a:xfrm>
            <a:off x="524950" y="3359997"/>
            <a:ext cx="5238649" cy="7736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F1 Score</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19"/>
          <p:cNvSpPr txBox="1"/>
          <p:nvPr/>
        </p:nvSpPr>
        <p:spPr>
          <a:xfrm>
            <a:off x="473350" y="468000"/>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F1 Score</a:t>
            </a:r>
            <a:endParaRPr sz="3100" b="1" i="0" u="none" strike="noStrike" cap="none">
              <a:solidFill>
                <a:schemeClr val="dk1"/>
              </a:solidFill>
              <a:latin typeface="DM Sans"/>
              <a:ea typeface="DM Sans"/>
              <a:cs typeface="DM Sans"/>
              <a:sym typeface="DM Sans"/>
            </a:endParaRPr>
          </a:p>
        </p:txBody>
      </p:sp>
      <p:sp>
        <p:nvSpPr>
          <p:cNvPr id="893" name="Google Shape;893;p119"/>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94" name="Google Shape;894;p119"/>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95" name="Google Shape;895;p119"/>
          <p:cNvSpPr txBox="1"/>
          <p:nvPr/>
        </p:nvSpPr>
        <p:spPr>
          <a:xfrm>
            <a:off x="626075" y="1082100"/>
            <a:ext cx="5036400" cy="2277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solidFill>
                  <a:schemeClr val="dk1"/>
                </a:solidFill>
                <a:latin typeface="DM Sans"/>
                <a:ea typeface="DM Sans"/>
                <a:cs typeface="DM Sans"/>
                <a:sym typeface="DM Sans"/>
              </a:rPr>
              <a:t>La puntuación F1 es una métrica que tiene en cuenta tanto la precisión y el recall (sensibilidad). Solo es 1 cuando la precisión y la sensibilidad son 1 ambas, también se entiende como la media armónica de la precisión y la sensibilidad. Se define de la siguiente manera</a:t>
            </a:r>
            <a:endParaRPr sz="1500">
              <a:solidFill>
                <a:schemeClr val="dk1"/>
              </a:solidFill>
              <a:latin typeface="DM Sans"/>
              <a:ea typeface="DM Sans"/>
              <a:cs typeface="DM Sans"/>
              <a:sym typeface="DM Sans"/>
            </a:endParaRPr>
          </a:p>
        </p:txBody>
      </p:sp>
      <p:pic>
        <p:nvPicPr>
          <p:cNvPr id="896" name="Google Shape;896;p119"/>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897" name="Google Shape;897;p119"/>
          <p:cNvPicPr preferRelativeResize="0"/>
          <p:nvPr/>
        </p:nvPicPr>
        <p:blipFill>
          <a:blip r:embed="rId4">
            <a:alphaModFix/>
          </a:blip>
          <a:stretch>
            <a:fillRect/>
          </a:stretch>
        </p:blipFill>
        <p:spPr>
          <a:xfrm>
            <a:off x="5543450" y="1327225"/>
            <a:ext cx="2872275" cy="2872275"/>
          </a:xfrm>
          <a:prstGeom prst="rect">
            <a:avLst/>
          </a:prstGeom>
          <a:noFill/>
          <a:ln>
            <a:noFill/>
          </a:ln>
        </p:spPr>
      </p:pic>
      <p:pic>
        <p:nvPicPr>
          <p:cNvPr id="898" name="Google Shape;898;p119"/>
          <p:cNvPicPr preferRelativeResize="0"/>
          <p:nvPr/>
        </p:nvPicPr>
        <p:blipFill>
          <a:blip r:embed="rId5">
            <a:alphaModFix/>
          </a:blip>
          <a:stretch>
            <a:fillRect/>
          </a:stretch>
        </p:blipFill>
        <p:spPr>
          <a:xfrm>
            <a:off x="643963" y="3670882"/>
            <a:ext cx="5000626" cy="71104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20"/>
          <p:cNvSpPr txBox="1"/>
          <p:nvPr/>
        </p:nvSpPr>
        <p:spPr>
          <a:xfrm>
            <a:off x="473350" y="468000"/>
            <a:ext cx="8141100" cy="6141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3100" b="1">
                <a:solidFill>
                  <a:schemeClr val="dk1"/>
                </a:solidFill>
                <a:latin typeface="DM Sans"/>
                <a:ea typeface="DM Sans"/>
                <a:cs typeface="DM Sans"/>
                <a:sym typeface="DM Sans"/>
              </a:rPr>
              <a:t>Resumen</a:t>
            </a:r>
            <a:endParaRPr sz="3100" b="1" i="0" u="none" strike="noStrike" cap="none">
              <a:solidFill>
                <a:schemeClr val="dk1"/>
              </a:solidFill>
              <a:latin typeface="DM Sans"/>
              <a:ea typeface="DM Sans"/>
              <a:cs typeface="DM Sans"/>
              <a:sym typeface="DM Sans"/>
            </a:endParaRPr>
          </a:p>
        </p:txBody>
      </p:sp>
      <p:sp>
        <p:nvSpPr>
          <p:cNvPr id="904" name="Google Shape;904;p120"/>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05" name="Google Shape;905;p120"/>
          <p:cNvSpPr txBox="1"/>
          <p:nvPr/>
        </p:nvSpPr>
        <p:spPr>
          <a:xfrm>
            <a:off x="5486400" y="1566225"/>
            <a:ext cx="31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06" name="Google Shape;906;p120"/>
          <p:cNvPicPr preferRelativeResize="0"/>
          <p:nvPr/>
        </p:nvPicPr>
        <p:blipFill>
          <a:blip r:embed="rId3">
            <a:alphaModFix/>
          </a:blip>
          <a:stretch>
            <a:fillRect/>
          </a:stretch>
        </p:blipFill>
        <p:spPr>
          <a:xfrm>
            <a:off x="7840779" y="467999"/>
            <a:ext cx="773670" cy="773650"/>
          </a:xfrm>
          <a:prstGeom prst="rect">
            <a:avLst/>
          </a:prstGeom>
          <a:noFill/>
          <a:ln>
            <a:noFill/>
          </a:ln>
        </p:spPr>
      </p:pic>
      <p:pic>
        <p:nvPicPr>
          <p:cNvPr id="907" name="Google Shape;907;p120"/>
          <p:cNvPicPr preferRelativeResize="0"/>
          <p:nvPr/>
        </p:nvPicPr>
        <p:blipFill rotWithShape="1">
          <a:blip r:embed="rId4">
            <a:alphaModFix/>
          </a:blip>
          <a:srcRect/>
          <a:stretch/>
        </p:blipFill>
        <p:spPr>
          <a:xfrm>
            <a:off x="473357" y="1082102"/>
            <a:ext cx="7547837" cy="325212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Ejemplo aplicado</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22"/>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sp>
        <p:nvSpPr>
          <p:cNvPr id="918" name="Google Shape;918;p122"/>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19" name="Google Shape;919;p122"/>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20" name="Google Shape;920;p122"/>
          <p:cNvPicPr preferRelativeResize="0"/>
          <p:nvPr/>
        </p:nvPicPr>
        <p:blipFill>
          <a:blip r:embed="rId4">
            <a:alphaModFix/>
          </a:blip>
          <a:stretch>
            <a:fillRect/>
          </a:stretch>
        </p:blipFill>
        <p:spPr>
          <a:xfrm>
            <a:off x="473338" y="1625600"/>
            <a:ext cx="3906749" cy="2550125"/>
          </a:xfrm>
          <a:prstGeom prst="rect">
            <a:avLst/>
          </a:prstGeom>
          <a:noFill/>
          <a:ln>
            <a:noFill/>
          </a:ln>
        </p:spPr>
      </p:pic>
      <p:sp>
        <p:nvSpPr>
          <p:cNvPr id="921" name="Google Shape;921;p122"/>
          <p:cNvSpPr txBox="1"/>
          <p:nvPr/>
        </p:nvSpPr>
        <p:spPr>
          <a:xfrm>
            <a:off x="473338" y="1299300"/>
            <a:ext cx="311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Imaginen que tenemos estos datos</a:t>
            </a:r>
            <a:endParaRPr>
              <a:latin typeface="DM Sans"/>
              <a:ea typeface="DM Sans"/>
              <a:cs typeface="DM Sans"/>
              <a:sym typeface="DM Sans"/>
            </a:endParaRPr>
          </a:p>
        </p:txBody>
      </p:sp>
      <p:pic>
        <p:nvPicPr>
          <p:cNvPr id="922" name="Google Shape;922;p122"/>
          <p:cNvPicPr preferRelativeResize="0"/>
          <p:nvPr/>
        </p:nvPicPr>
        <p:blipFill>
          <a:blip r:embed="rId5">
            <a:alphaModFix/>
          </a:blip>
          <a:stretch>
            <a:fillRect/>
          </a:stretch>
        </p:blipFill>
        <p:spPr>
          <a:xfrm>
            <a:off x="4313513" y="1735875"/>
            <a:ext cx="4116825" cy="2439850"/>
          </a:xfrm>
          <a:prstGeom prst="rect">
            <a:avLst/>
          </a:prstGeom>
          <a:noFill/>
          <a:ln>
            <a:noFill/>
          </a:ln>
        </p:spPr>
      </p:pic>
      <p:sp>
        <p:nvSpPr>
          <p:cNvPr id="923" name="Google Shape;923;p122"/>
          <p:cNvSpPr txBox="1"/>
          <p:nvPr/>
        </p:nvSpPr>
        <p:spPr>
          <a:xfrm>
            <a:off x="4142850" y="1299300"/>
            <a:ext cx="434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En este caso pudiéramos usar cualquiera de estos métodos</a:t>
            </a:r>
            <a:endParaRPr>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23"/>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sp>
        <p:nvSpPr>
          <p:cNvPr id="929" name="Google Shape;929;p123"/>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30" name="Google Shape;930;p123"/>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31" name="Google Shape;931;p123"/>
          <p:cNvPicPr preferRelativeResize="0"/>
          <p:nvPr/>
        </p:nvPicPr>
        <p:blipFill>
          <a:blip r:embed="rId4">
            <a:alphaModFix/>
          </a:blip>
          <a:stretch>
            <a:fillRect/>
          </a:stretch>
        </p:blipFill>
        <p:spPr>
          <a:xfrm>
            <a:off x="848649" y="1843075"/>
            <a:ext cx="2134275" cy="2251800"/>
          </a:xfrm>
          <a:prstGeom prst="rect">
            <a:avLst/>
          </a:prstGeom>
          <a:noFill/>
          <a:ln>
            <a:noFill/>
          </a:ln>
        </p:spPr>
      </p:pic>
      <p:sp>
        <p:nvSpPr>
          <p:cNvPr id="932" name="Google Shape;932;p123"/>
          <p:cNvSpPr txBox="1"/>
          <p:nvPr/>
        </p:nvSpPr>
        <p:spPr>
          <a:xfrm>
            <a:off x="746963" y="1442863"/>
            <a:ext cx="260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Separamos train/test</a:t>
            </a:r>
            <a:endParaRPr>
              <a:latin typeface="DM Sans"/>
              <a:ea typeface="DM Sans"/>
              <a:cs typeface="DM Sans"/>
              <a:sym typeface="DM Sans"/>
            </a:endParaRPr>
          </a:p>
        </p:txBody>
      </p:sp>
      <p:pic>
        <p:nvPicPr>
          <p:cNvPr id="933" name="Google Shape;933;p123"/>
          <p:cNvPicPr preferRelativeResize="0"/>
          <p:nvPr/>
        </p:nvPicPr>
        <p:blipFill>
          <a:blip r:embed="rId5">
            <a:alphaModFix/>
          </a:blip>
          <a:stretch>
            <a:fillRect/>
          </a:stretch>
        </p:blipFill>
        <p:spPr>
          <a:xfrm>
            <a:off x="4161900" y="1677825"/>
            <a:ext cx="4097626" cy="2210700"/>
          </a:xfrm>
          <a:prstGeom prst="rect">
            <a:avLst/>
          </a:prstGeom>
          <a:noFill/>
          <a:ln>
            <a:noFill/>
          </a:ln>
        </p:spPr>
      </p:pic>
      <p:sp>
        <p:nvSpPr>
          <p:cNvPr id="934" name="Google Shape;934;p123"/>
          <p:cNvSpPr/>
          <p:nvPr/>
        </p:nvSpPr>
        <p:spPr>
          <a:xfrm>
            <a:off x="2954425" y="2612150"/>
            <a:ext cx="1207500" cy="522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4"/>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sp>
        <p:nvSpPr>
          <p:cNvPr id="940" name="Google Shape;940;p124"/>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41" name="Google Shape;941;p124"/>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42" name="Google Shape;942;p124"/>
          <p:cNvPicPr preferRelativeResize="0"/>
          <p:nvPr/>
        </p:nvPicPr>
        <p:blipFill>
          <a:blip r:embed="rId4">
            <a:alphaModFix/>
          </a:blip>
          <a:stretch>
            <a:fillRect/>
          </a:stretch>
        </p:blipFill>
        <p:spPr>
          <a:xfrm>
            <a:off x="473350" y="1624275"/>
            <a:ext cx="4129151" cy="2309875"/>
          </a:xfrm>
          <a:prstGeom prst="rect">
            <a:avLst/>
          </a:prstGeom>
          <a:noFill/>
          <a:ln>
            <a:noFill/>
          </a:ln>
        </p:spPr>
      </p:pic>
      <p:pic>
        <p:nvPicPr>
          <p:cNvPr id="943" name="Google Shape;943;p124"/>
          <p:cNvPicPr preferRelativeResize="0"/>
          <p:nvPr/>
        </p:nvPicPr>
        <p:blipFill>
          <a:blip r:embed="rId5">
            <a:alphaModFix/>
          </a:blip>
          <a:stretch>
            <a:fillRect/>
          </a:stretch>
        </p:blipFill>
        <p:spPr>
          <a:xfrm>
            <a:off x="4602500" y="1831744"/>
            <a:ext cx="4129150" cy="1894931"/>
          </a:xfrm>
          <a:prstGeom prst="rect">
            <a:avLst/>
          </a:prstGeom>
          <a:noFill/>
          <a:ln>
            <a:noFill/>
          </a:ln>
        </p:spPr>
      </p:pic>
      <p:sp>
        <p:nvSpPr>
          <p:cNvPr id="944" name="Google Shape;944;p124"/>
          <p:cNvSpPr txBox="1"/>
          <p:nvPr/>
        </p:nvSpPr>
        <p:spPr>
          <a:xfrm>
            <a:off x="4708525" y="1341375"/>
            <a:ext cx="428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Una forma de hacer esto es con la matriz de confusión</a:t>
            </a:r>
            <a:endParaRPr>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25"/>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sp>
        <p:nvSpPr>
          <p:cNvPr id="950" name="Google Shape;950;p125"/>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51" name="Google Shape;951;p125"/>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52" name="Google Shape;952;p125"/>
          <p:cNvPicPr preferRelativeResize="0"/>
          <p:nvPr/>
        </p:nvPicPr>
        <p:blipFill>
          <a:blip r:embed="rId4">
            <a:alphaModFix/>
          </a:blip>
          <a:stretch>
            <a:fillRect/>
          </a:stretch>
        </p:blipFill>
        <p:spPr>
          <a:xfrm>
            <a:off x="475199" y="1343650"/>
            <a:ext cx="3886469" cy="2456200"/>
          </a:xfrm>
          <a:prstGeom prst="rect">
            <a:avLst/>
          </a:prstGeom>
          <a:noFill/>
          <a:ln>
            <a:noFill/>
          </a:ln>
        </p:spPr>
      </p:pic>
      <p:pic>
        <p:nvPicPr>
          <p:cNvPr id="953" name="Google Shape;953;p125"/>
          <p:cNvPicPr preferRelativeResize="0"/>
          <p:nvPr/>
        </p:nvPicPr>
        <p:blipFill>
          <a:blip r:embed="rId5">
            <a:alphaModFix/>
          </a:blip>
          <a:stretch>
            <a:fillRect/>
          </a:stretch>
        </p:blipFill>
        <p:spPr>
          <a:xfrm>
            <a:off x="4620674" y="1343650"/>
            <a:ext cx="3876652" cy="2456199"/>
          </a:xfrm>
          <a:prstGeom prst="rect">
            <a:avLst/>
          </a:prstGeom>
          <a:noFill/>
          <a:ln>
            <a:noFill/>
          </a:ln>
        </p:spPr>
      </p:pic>
      <p:sp>
        <p:nvSpPr>
          <p:cNvPr id="954" name="Google Shape;954;p125"/>
          <p:cNvSpPr txBox="1"/>
          <p:nvPr/>
        </p:nvSpPr>
        <p:spPr>
          <a:xfrm>
            <a:off x="957875" y="3884400"/>
            <a:ext cx="746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En cada fila tenemos los valores predichos por el algoritmo y en las columnas los valores reales</a:t>
            </a:r>
            <a:endParaRPr>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26"/>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sp>
        <p:nvSpPr>
          <p:cNvPr id="960" name="Google Shape;960;p126"/>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61" name="Google Shape;961;p126"/>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62" name="Google Shape;962;p126"/>
          <p:cNvPicPr preferRelativeResize="0"/>
          <p:nvPr/>
        </p:nvPicPr>
        <p:blipFill>
          <a:blip r:embed="rId4">
            <a:alphaModFix/>
          </a:blip>
          <a:stretch>
            <a:fillRect/>
          </a:stretch>
        </p:blipFill>
        <p:spPr>
          <a:xfrm>
            <a:off x="475200" y="1332588"/>
            <a:ext cx="4017411" cy="2511650"/>
          </a:xfrm>
          <a:prstGeom prst="rect">
            <a:avLst/>
          </a:prstGeom>
          <a:noFill/>
          <a:ln>
            <a:noFill/>
          </a:ln>
        </p:spPr>
      </p:pic>
      <p:pic>
        <p:nvPicPr>
          <p:cNvPr id="963" name="Google Shape;963;p126"/>
          <p:cNvPicPr preferRelativeResize="0"/>
          <p:nvPr/>
        </p:nvPicPr>
        <p:blipFill>
          <a:blip r:embed="rId5">
            <a:alphaModFix/>
          </a:blip>
          <a:stretch>
            <a:fillRect/>
          </a:stretch>
        </p:blipFill>
        <p:spPr>
          <a:xfrm>
            <a:off x="4492600" y="1349250"/>
            <a:ext cx="4156280" cy="2478325"/>
          </a:xfrm>
          <a:prstGeom prst="rect">
            <a:avLst/>
          </a:prstGeom>
          <a:noFill/>
          <a:ln>
            <a:noFill/>
          </a:ln>
        </p:spPr>
      </p:pic>
      <p:sp>
        <p:nvSpPr>
          <p:cNvPr id="964" name="Google Shape;964;p126"/>
          <p:cNvSpPr txBox="1"/>
          <p:nvPr/>
        </p:nvSpPr>
        <p:spPr>
          <a:xfrm>
            <a:off x="682150" y="3876650"/>
            <a:ext cx="7615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En la diagonal principal de la matriz de confusión tendremos en verde a los Verdaderos Positivos (TP) y Verdaderos Negativos (TN) que son predicciones correctas</a:t>
            </a:r>
            <a:endParaRPr>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1"/>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PCA (Principal Component Analysis)</a:t>
            </a:r>
            <a:endParaRPr sz="3700" b="1">
              <a:solidFill>
                <a:schemeClr val="dk1"/>
              </a:solidFill>
              <a:latin typeface="DM Sans"/>
              <a:ea typeface="DM Sans"/>
              <a:cs typeface="DM Sans"/>
              <a:sym typeface="DM Sans"/>
            </a:endParaRPr>
          </a:p>
        </p:txBody>
      </p:sp>
      <p:sp>
        <p:nvSpPr>
          <p:cNvPr id="233" name="Google Shape;233;p41"/>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34" name="Google Shape;234;p41"/>
          <p:cNvPicPr preferRelativeResize="0"/>
          <p:nvPr/>
        </p:nvPicPr>
        <p:blipFill>
          <a:blip r:embed="rId3">
            <a:alphaModFix/>
          </a:blip>
          <a:stretch>
            <a:fillRect/>
          </a:stretch>
        </p:blipFill>
        <p:spPr>
          <a:xfrm>
            <a:off x="7703282" y="467993"/>
            <a:ext cx="911525" cy="911550"/>
          </a:xfrm>
          <a:prstGeom prst="rect">
            <a:avLst/>
          </a:prstGeom>
          <a:noFill/>
          <a:ln>
            <a:noFill/>
          </a:ln>
        </p:spPr>
      </p:pic>
      <p:pic>
        <p:nvPicPr>
          <p:cNvPr id="235" name="Google Shape;235;p41"/>
          <p:cNvPicPr preferRelativeResize="0"/>
          <p:nvPr/>
        </p:nvPicPr>
        <p:blipFill>
          <a:blip r:embed="rId4">
            <a:alphaModFix/>
          </a:blip>
          <a:stretch>
            <a:fillRect/>
          </a:stretch>
        </p:blipFill>
        <p:spPr>
          <a:xfrm>
            <a:off x="475200" y="1379550"/>
            <a:ext cx="3866876" cy="1974000"/>
          </a:xfrm>
          <a:prstGeom prst="rect">
            <a:avLst/>
          </a:prstGeom>
          <a:noFill/>
          <a:ln>
            <a:noFill/>
          </a:ln>
        </p:spPr>
      </p:pic>
      <p:pic>
        <p:nvPicPr>
          <p:cNvPr id="236" name="Google Shape;236;p41"/>
          <p:cNvPicPr preferRelativeResize="0"/>
          <p:nvPr/>
        </p:nvPicPr>
        <p:blipFill>
          <a:blip r:embed="rId5">
            <a:alphaModFix/>
          </a:blip>
          <a:stretch>
            <a:fillRect/>
          </a:stretch>
        </p:blipFill>
        <p:spPr>
          <a:xfrm>
            <a:off x="4342075" y="1435860"/>
            <a:ext cx="4272375" cy="1861378"/>
          </a:xfrm>
          <a:prstGeom prst="rect">
            <a:avLst/>
          </a:prstGeom>
          <a:noFill/>
          <a:ln>
            <a:noFill/>
          </a:ln>
        </p:spPr>
      </p:pic>
      <p:sp>
        <p:nvSpPr>
          <p:cNvPr id="237" name="Google Shape;237;p41"/>
          <p:cNvSpPr txBox="1"/>
          <p:nvPr/>
        </p:nvSpPr>
        <p:spPr>
          <a:xfrm>
            <a:off x="595838" y="3296525"/>
            <a:ext cx="373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Si calculamos la media de la primera variable tenemos lo siguiente</a:t>
            </a:r>
            <a:endParaRPr>
              <a:latin typeface="DM Sans"/>
              <a:ea typeface="DM Sans"/>
              <a:cs typeface="DM Sans"/>
              <a:sym typeface="DM Sans"/>
            </a:endParaRPr>
          </a:p>
        </p:txBody>
      </p:sp>
      <p:sp>
        <p:nvSpPr>
          <p:cNvPr id="238" name="Google Shape;238;p41"/>
          <p:cNvSpPr txBox="1"/>
          <p:nvPr/>
        </p:nvSpPr>
        <p:spPr>
          <a:xfrm>
            <a:off x="4608500" y="3353550"/>
            <a:ext cx="373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De igual forma si calculamos la media de la segunda variable tenemos lo siguiente</a:t>
            </a:r>
            <a:endParaRPr>
              <a:latin typeface="DM Sans"/>
              <a:ea typeface="DM Sans"/>
              <a:cs typeface="DM Sans"/>
              <a:sym typeface="DM Sans"/>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7"/>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sp>
        <p:nvSpPr>
          <p:cNvPr id="970" name="Google Shape;970;p127"/>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71" name="Google Shape;971;p127"/>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972" name="Google Shape;972;p127"/>
          <p:cNvSpPr txBox="1"/>
          <p:nvPr/>
        </p:nvSpPr>
        <p:spPr>
          <a:xfrm>
            <a:off x="682150" y="3876650"/>
            <a:ext cx="7615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Fuera de la diagonal tenemos a los Falsos Negativos (FN) y a los Falsos Positivos (FP) que representan a los errores Tipo I y Tipo II</a:t>
            </a:r>
            <a:endParaRPr>
              <a:latin typeface="DM Sans"/>
              <a:ea typeface="DM Sans"/>
              <a:cs typeface="DM Sans"/>
              <a:sym typeface="DM Sans"/>
            </a:endParaRPr>
          </a:p>
        </p:txBody>
      </p:sp>
      <p:pic>
        <p:nvPicPr>
          <p:cNvPr id="973" name="Google Shape;973;p127"/>
          <p:cNvPicPr preferRelativeResize="0"/>
          <p:nvPr/>
        </p:nvPicPr>
        <p:blipFill>
          <a:blip r:embed="rId4">
            <a:alphaModFix/>
          </a:blip>
          <a:stretch>
            <a:fillRect/>
          </a:stretch>
        </p:blipFill>
        <p:spPr>
          <a:xfrm>
            <a:off x="416325" y="1171738"/>
            <a:ext cx="4156275" cy="2629079"/>
          </a:xfrm>
          <a:prstGeom prst="rect">
            <a:avLst/>
          </a:prstGeom>
          <a:noFill/>
          <a:ln>
            <a:noFill/>
          </a:ln>
        </p:spPr>
      </p:pic>
      <p:pic>
        <p:nvPicPr>
          <p:cNvPr id="974" name="Google Shape;974;p127"/>
          <p:cNvPicPr preferRelativeResize="0"/>
          <p:nvPr/>
        </p:nvPicPr>
        <p:blipFill>
          <a:blip r:embed="rId5">
            <a:alphaModFix/>
          </a:blip>
          <a:stretch>
            <a:fillRect/>
          </a:stretch>
        </p:blipFill>
        <p:spPr>
          <a:xfrm>
            <a:off x="4572600" y="1257201"/>
            <a:ext cx="4290246" cy="26290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28"/>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sp>
        <p:nvSpPr>
          <p:cNvPr id="980" name="Google Shape;980;p128"/>
          <p:cNvSpPr txBox="1"/>
          <p:nvPr/>
        </p:nvSpPr>
        <p:spPr>
          <a:xfrm>
            <a:off x="5662475" y="1566225"/>
            <a:ext cx="295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981" name="Google Shape;981;p128"/>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982" name="Google Shape;982;p128"/>
          <p:cNvSpPr txBox="1"/>
          <p:nvPr/>
        </p:nvSpPr>
        <p:spPr>
          <a:xfrm>
            <a:off x="682150" y="3876650"/>
            <a:ext cx="7615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Para el ejemplo que estamos analizando podemos ver que 142+110 individuos quedaron bien clasificados, mientras que 22+29 quedaron mal clasificados</a:t>
            </a:r>
            <a:endParaRPr>
              <a:latin typeface="DM Sans"/>
              <a:ea typeface="DM Sans"/>
              <a:cs typeface="DM Sans"/>
              <a:sym typeface="DM Sans"/>
            </a:endParaRPr>
          </a:p>
        </p:txBody>
      </p:sp>
      <p:pic>
        <p:nvPicPr>
          <p:cNvPr id="983" name="Google Shape;983;p128"/>
          <p:cNvPicPr preferRelativeResize="0"/>
          <p:nvPr/>
        </p:nvPicPr>
        <p:blipFill>
          <a:blip r:embed="rId4">
            <a:alphaModFix/>
          </a:blip>
          <a:stretch>
            <a:fillRect/>
          </a:stretch>
        </p:blipFill>
        <p:spPr>
          <a:xfrm>
            <a:off x="682150" y="1259588"/>
            <a:ext cx="3933755" cy="2377125"/>
          </a:xfrm>
          <a:prstGeom prst="rect">
            <a:avLst/>
          </a:prstGeom>
          <a:noFill/>
          <a:ln>
            <a:noFill/>
          </a:ln>
        </p:spPr>
      </p:pic>
      <p:pic>
        <p:nvPicPr>
          <p:cNvPr id="984" name="Google Shape;984;p128"/>
          <p:cNvPicPr preferRelativeResize="0"/>
          <p:nvPr/>
        </p:nvPicPr>
        <p:blipFill>
          <a:blip r:embed="rId5">
            <a:alphaModFix/>
          </a:blip>
          <a:stretch>
            <a:fillRect/>
          </a:stretch>
        </p:blipFill>
        <p:spPr>
          <a:xfrm>
            <a:off x="4667725" y="1297713"/>
            <a:ext cx="3738051" cy="23771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29"/>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990" name="Google Shape;990;p129"/>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991" name="Google Shape;991;p129"/>
          <p:cNvPicPr preferRelativeResize="0"/>
          <p:nvPr/>
        </p:nvPicPr>
        <p:blipFill>
          <a:blip r:embed="rId4">
            <a:alphaModFix/>
          </a:blip>
          <a:stretch>
            <a:fillRect/>
          </a:stretch>
        </p:blipFill>
        <p:spPr>
          <a:xfrm>
            <a:off x="1215125" y="995150"/>
            <a:ext cx="6137725" cy="35924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grpSp>
        <p:nvGrpSpPr>
          <p:cNvPr id="996" name="Google Shape;996;p130"/>
          <p:cNvGrpSpPr/>
          <p:nvPr/>
        </p:nvGrpSpPr>
        <p:grpSpPr>
          <a:xfrm>
            <a:off x="473370" y="619431"/>
            <a:ext cx="738905" cy="738905"/>
            <a:chOff x="575612" y="1950748"/>
            <a:chExt cx="431100" cy="431100"/>
          </a:xfrm>
        </p:grpSpPr>
        <p:sp>
          <p:nvSpPr>
            <p:cNvPr id="997" name="Google Shape;997;p130"/>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8" name="Google Shape;998;p130"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999" name="Google Shape;999;p130"/>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3500" b="1">
                <a:solidFill>
                  <a:srgbClr val="EAFF6A"/>
                </a:solidFill>
                <a:latin typeface="DM Sans"/>
                <a:ea typeface="DM Sans"/>
                <a:cs typeface="DM Sans"/>
                <a:sym typeface="DM Sans"/>
              </a:rPr>
              <a:t>Para pensar</a:t>
            </a:r>
            <a:endParaRPr sz="3500" b="1">
              <a:solidFill>
                <a:srgbClr val="EAFF6A"/>
              </a:solidFill>
              <a:latin typeface="DM Sans"/>
              <a:ea typeface="DM Sans"/>
              <a:cs typeface="DM Sans"/>
              <a:sym typeface="DM Sans"/>
            </a:endParaRPr>
          </a:p>
        </p:txBody>
      </p:sp>
      <p:sp>
        <p:nvSpPr>
          <p:cNvPr id="1000" name="Google Shape;1000;p130"/>
          <p:cNvSpPr txBox="1"/>
          <p:nvPr/>
        </p:nvSpPr>
        <p:spPr>
          <a:xfrm>
            <a:off x="434900" y="1543625"/>
            <a:ext cx="81411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600">
                <a:solidFill>
                  <a:srgbClr val="B7B7B7"/>
                </a:solidFill>
                <a:latin typeface="DM Sans"/>
                <a:ea typeface="DM Sans"/>
                <a:cs typeface="DM Sans"/>
                <a:sym typeface="DM Sans"/>
              </a:rPr>
              <a:t>¿Se puede realizar una matriz de confusión cuando tenemos más de dos categorías?</a:t>
            </a:r>
            <a:endParaRPr sz="2600">
              <a:solidFill>
                <a:srgbClr val="B7B7B7"/>
              </a:solidFill>
              <a:latin typeface="DM Sans"/>
              <a:ea typeface="DM Sans"/>
              <a:cs typeface="DM Sans"/>
              <a:sym typeface="DM Sans"/>
            </a:endParaRPr>
          </a:p>
          <a:p>
            <a:pPr marL="0" lvl="0" indent="0" algn="l" rtl="0">
              <a:spcBef>
                <a:spcPts val="0"/>
              </a:spcBef>
              <a:spcAft>
                <a:spcPts val="0"/>
              </a:spcAft>
              <a:buNone/>
            </a:pPr>
            <a:r>
              <a:rPr lang="es" sz="2600" b="1">
                <a:solidFill>
                  <a:srgbClr val="B7B7B7"/>
                </a:solidFill>
                <a:latin typeface="DM Sans"/>
                <a:ea typeface="DM Sans"/>
                <a:cs typeface="DM Sans"/>
                <a:sym typeface="DM Sans"/>
              </a:rPr>
              <a:t>Justifiquen su respuesta.</a:t>
            </a:r>
            <a:endParaRPr sz="2600" b="1">
              <a:solidFill>
                <a:srgbClr val="B7B7B7"/>
              </a:solidFill>
              <a:latin typeface="DM Sans"/>
              <a:ea typeface="DM Sans"/>
              <a:cs typeface="DM Sans"/>
              <a:sym typeface="DM Sans"/>
            </a:endParaRPr>
          </a:p>
        </p:txBody>
      </p:sp>
      <p:sp>
        <p:nvSpPr>
          <p:cNvPr id="1001" name="Google Shape;1001;p130"/>
          <p:cNvSpPr txBox="1"/>
          <p:nvPr/>
        </p:nvSpPr>
        <p:spPr>
          <a:xfrm>
            <a:off x="475200" y="3498300"/>
            <a:ext cx="716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31"/>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007" name="Google Shape;1007;p131"/>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008" name="Google Shape;1008;p131"/>
          <p:cNvPicPr preferRelativeResize="0"/>
          <p:nvPr/>
        </p:nvPicPr>
        <p:blipFill>
          <a:blip r:embed="rId4">
            <a:alphaModFix/>
          </a:blip>
          <a:stretch>
            <a:fillRect/>
          </a:stretch>
        </p:blipFill>
        <p:spPr>
          <a:xfrm>
            <a:off x="378275" y="1409188"/>
            <a:ext cx="4133204" cy="1916475"/>
          </a:xfrm>
          <a:prstGeom prst="rect">
            <a:avLst/>
          </a:prstGeom>
          <a:noFill/>
          <a:ln>
            <a:noFill/>
          </a:ln>
        </p:spPr>
      </p:pic>
      <p:pic>
        <p:nvPicPr>
          <p:cNvPr id="1009" name="Google Shape;1009;p131"/>
          <p:cNvPicPr preferRelativeResize="0"/>
          <p:nvPr/>
        </p:nvPicPr>
        <p:blipFill>
          <a:blip r:embed="rId5">
            <a:alphaModFix/>
          </a:blip>
          <a:stretch>
            <a:fillRect/>
          </a:stretch>
        </p:blipFill>
        <p:spPr>
          <a:xfrm>
            <a:off x="4599450" y="1382176"/>
            <a:ext cx="3865613" cy="1970500"/>
          </a:xfrm>
          <a:prstGeom prst="rect">
            <a:avLst/>
          </a:prstGeom>
          <a:noFill/>
          <a:ln>
            <a:noFill/>
          </a:ln>
        </p:spPr>
      </p:pic>
      <p:sp>
        <p:nvSpPr>
          <p:cNvPr id="1010" name="Google Shape;1010;p131"/>
          <p:cNvSpPr txBox="1"/>
          <p:nvPr/>
        </p:nvSpPr>
        <p:spPr>
          <a:xfrm>
            <a:off x="748700" y="3562900"/>
            <a:ext cx="745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La respuesta es sí si miramos para el caso de 3 categorías como se observa en las figuras de arriba tenemos un ejemplo donde en verde están las buenas clasificaciones y en rojo las malas</a:t>
            </a:r>
            <a:endParaRPr>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32"/>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016" name="Google Shape;1016;p132"/>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017" name="Google Shape;1017;p132"/>
          <p:cNvSpPr txBox="1"/>
          <p:nvPr/>
        </p:nvSpPr>
        <p:spPr>
          <a:xfrm>
            <a:off x="5274600" y="1902150"/>
            <a:ext cx="3270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a:latin typeface="DM Sans"/>
                <a:ea typeface="DM Sans"/>
                <a:cs typeface="DM Sans"/>
                <a:sym typeface="DM Sans"/>
              </a:rPr>
              <a:t>Incluso para el caso de más de 3 categorías podríamos construir una matriz de confusión aunque sería más complejo la interpretación de los resultados y la cuantificación de los errores </a:t>
            </a:r>
            <a:endParaRPr sz="1500">
              <a:latin typeface="DM Sans"/>
              <a:ea typeface="DM Sans"/>
              <a:cs typeface="DM Sans"/>
              <a:sym typeface="DM Sans"/>
            </a:endParaRPr>
          </a:p>
        </p:txBody>
      </p:sp>
      <p:pic>
        <p:nvPicPr>
          <p:cNvPr id="1018" name="Google Shape;1018;p132"/>
          <p:cNvPicPr preferRelativeResize="0"/>
          <p:nvPr/>
        </p:nvPicPr>
        <p:blipFill>
          <a:blip r:embed="rId4">
            <a:alphaModFix/>
          </a:blip>
          <a:stretch>
            <a:fillRect/>
          </a:stretch>
        </p:blipFill>
        <p:spPr>
          <a:xfrm>
            <a:off x="397275" y="1367100"/>
            <a:ext cx="4916749" cy="24093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3"/>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024" name="Google Shape;1024;p133"/>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025" name="Google Shape;1025;p133"/>
          <p:cNvPicPr preferRelativeResize="0"/>
          <p:nvPr/>
        </p:nvPicPr>
        <p:blipFill>
          <a:blip r:embed="rId4">
            <a:alphaModFix/>
          </a:blip>
          <a:stretch>
            <a:fillRect/>
          </a:stretch>
        </p:blipFill>
        <p:spPr>
          <a:xfrm>
            <a:off x="520875" y="1631275"/>
            <a:ext cx="3927799" cy="2070800"/>
          </a:xfrm>
          <a:prstGeom prst="rect">
            <a:avLst/>
          </a:prstGeom>
          <a:noFill/>
          <a:ln>
            <a:noFill/>
          </a:ln>
        </p:spPr>
      </p:pic>
      <p:pic>
        <p:nvPicPr>
          <p:cNvPr id="1026" name="Google Shape;1026;p133"/>
          <p:cNvPicPr preferRelativeResize="0"/>
          <p:nvPr/>
        </p:nvPicPr>
        <p:blipFill>
          <a:blip r:embed="rId5">
            <a:alphaModFix/>
          </a:blip>
          <a:stretch>
            <a:fillRect/>
          </a:stretch>
        </p:blipFill>
        <p:spPr>
          <a:xfrm>
            <a:off x="4350175" y="1299288"/>
            <a:ext cx="4012201" cy="2606166"/>
          </a:xfrm>
          <a:prstGeom prst="rect">
            <a:avLst/>
          </a:prstGeom>
          <a:noFill/>
          <a:ln>
            <a:noFill/>
          </a:ln>
        </p:spPr>
      </p:pic>
      <p:sp>
        <p:nvSpPr>
          <p:cNvPr id="1027" name="Google Shape;1027;p133"/>
          <p:cNvSpPr txBox="1"/>
          <p:nvPr/>
        </p:nvSpPr>
        <p:spPr>
          <a:xfrm>
            <a:off x="1014925" y="3857625"/>
            <a:ext cx="7187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La sensibilidad para este caso se enfoca principalmente en el número de pacientes que fueron identificado correctamente</a:t>
            </a:r>
            <a:endParaRPr>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34"/>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033" name="Google Shape;1033;p134"/>
          <p:cNvPicPr preferRelativeResize="0"/>
          <p:nvPr/>
        </p:nvPicPr>
        <p:blipFill>
          <a:blip r:embed="rId3">
            <a:alphaModFix/>
          </a:blip>
          <a:stretch>
            <a:fillRect/>
          </a:stretch>
        </p:blipFill>
        <p:spPr>
          <a:xfrm>
            <a:off x="7783499" y="468000"/>
            <a:ext cx="831300" cy="831300"/>
          </a:xfrm>
          <a:prstGeom prst="rect">
            <a:avLst/>
          </a:prstGeom>
          <a:noFill/>
          <a:ln>
            <a:noFill/>
          </a:ln>
        </p:spPr>
      </p:pic>
      <p:pic>
        <p:nvPicPr>
          <p:cNvPr id="1034" name="Google Shape;1034;p134"/>
          <p:cNvPicPr preferRelativeResize="0"/>
          <p:nvPr/>
        </p:nvPicPr>
        <p:blipFill>
          <a:blip r:embed="rId4">
            <a:alphaModFix/>
          </a:blip>
          <a:stretch>
            <a:fillRect/>
          </a:stretch>
        </p:blipFill>
        <p:spPr>
          <a:xfrm>
            <a:off x="475200" y="1299300"/>
            <a:ext cx="4055182" cy="2235300"/>
          </a:xfrm>
          <a:prstGeom prst="rect">
            <a:avLst/>
          </a:prstGeom>
          <a:noFill/>
          <a:ln>
            <a:noFill/>
          </a:ln>
        </p:spPr>
      </p:pic>
      <p:pic>
        <p:nvPicPr>
          <p:cNvPr id="1035" name="Google Shape;1035;p134"/>
          <p:cNvPicPr preferRelativeResize="0"/>
          <p:nvPr/>
        </p:nvPicPr>
        <p:blipFill>
          <a:blip r:embed="rId5">
            <a:alphaModFix/>
          </a:blip>
          <a:stretch>
            <a:fillRect/>
          </a:stretch>
        </p:blipFill>
        <p:spPr>
          <a:xfrm>
            <a:off x="4696550" y="1329750"/>
            <a:ext cx="3591224" cy="2028200"/>
          </a:xfrm>
          <a:prstGeom prst="rect">
            <a:avLst/>
          </a:prstGeom>
          <a:noFill/>
          <a:ln>
            <a:noFill/>
          </a:ln>
        </p:spPr>
      </p:pic>
      <p:sp>
        <p:nvSpPr>
          <p:cNvPr id="1036" name="Google Shape;1036;p134"/>
          <p:cNvSpPr txBox="1"/>
          <p:nvPr/>
        </p:nvSpPr>
        <p:spPr>
          <a:xfrm>
            <a:off x="475200" y="3591800"/>
            <a:ext cx="4055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81 % de las personas </a:t>
            </a:r>
            <a:r>
              <a:rPr lang="es" b="1">
                <a:latin typeface="DM Sans"/>
                <a:ea typeface="DM Sans"/>
                <a:cs typeface="DM Sans"/>
                <a:sym typeface="DM Sans"/>
              </a:rPr>
              <a:t>con</a:t>
            </a:r>
            <a:r>
              <a:rPr lang="es">
                <a:latin typeface="DM Sans"/>
                <a:ea typeface="DM Sans"/>
                <a:cs typeface="DM Sans"/>
                <a:sym typeface="DM Sans"/>
              </a:rPr>
              <a:t> ataque cardíaco fueron identificadas con el modelo de regresión logística </a:t>
            </a:r>
            <a:endParaRPr>
              <a:latin typeface="DM Sans"/>
              <a:ea typeface="DM Sans"/>
              <a:cs typeface="DM Sans"/>
              <a:sym typeface="DM Sans"/>
            </a:endParaRPr>
          </a:p>
        </p:txBody>
      </p:sp>
      <p:sp>
        <p:nvSpPr>
          <p:cNvPr id="1037" name="Google Shape;1037;p134"/>
          <p:cNvSpPr txBox="1"/>
          <p:nvPr/>
        </p:nvSpPr>
        <p:spPr>
          <a:xfrm>
            <a:off x="4839900" y="3534600"/>
            <a:ext cx="3774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83 % de las personas </a:t>
            </a:r>
            <a:r>
              <a:rPr lang="es" b="1">
                <a:latin typeface="DM Sans"/>
                <a:ea typeface="DM Sans"/>
                <a:cs typeface="DM Sans"/>
                <a:sym typeface="DM Sans"/>
              </a:rPr>
              <a:t>con</a:t>
            </a:r>
            <a:r>
              <a:rPr lang="es">
                <a:latin typeface="DM Sans"/>
                <a:ea typeface="DM Sans"/>
                <a:cs typeface="DM Sans"/>
                <a:sym typeface="DM Sans"/>
              </a:rPr>
              <a:t> ataque cardíaco fueron identificadas con el modelo de Random Forest</a:t>
            </a:r>
            <a:endParaRPr>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35"/>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043" name="Google Shape;1043;p135"/>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044" name="Google Shape;1044;p135"/>
          <p:cNvSpPr txBox="1"/>
          <p:nvPr/>
        </p:nvSpPr>
        <p:spPr>
          <a:xfrm>
            <a:off x="1014925" y="3857625"/>
            <a:ext cx="7187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DM Sans"/>
                <a:ea typeface="DM Sans"/>
                <a:cs typeface="DM Sans"/>
                <a:sym typeface="DM Sans"/>
              </a:rPr>
              <a:t>La especificidad por el contrario se enfoca en el número de pacientes que no tienen la característica y que fueron correctamente identificados </a:t>
            </a:r>
            <a:endParaRPr>
              <a:latin typeface="DM Sans"/>
              <a:ea typeface="DM Sans"/>
              <a:cs typeface="DM Sans"/>
              <a:sym typeface="DM Sans"/>
            </a:endParaRPr>
          </a:p>
        </p:txBody>
      </p:sp>
      <p:pic>
        <p:nvPicPr>
          <p:cNvPr id="1045" name="Google Shape;1045;p135"/>
          <p:cNvPicPr preferRelativeResize="0"/>
          <p:nvPr/>
        </p:nvPicPr>
        <p:blipFill>
          <a:blip r:embed="rId4">
            <a:alphaModFix/>
          </a:blip>
          <a:stretch>
            <a:fillRect/>
          </a:stretch>
        </p:blipFill>
        <p:spPr>
          <a:xfrm>
            <a:off x="435274" y="1398638"/>
            <a:ext cx="4181800" cy="2156250"/>
          </a:xfrm>
          <a:prstGeom prst="rect">
            <a:avLst/>
          </a:prstGeom>
          <a:noFill/>
          <a:ln>
            <a:noFill/>
          </a:ln>
        </p:spPr>
      </p:pic>
      <p:pic>
        <p:nvPicPr>
          <p:cNvPr id="1046" name="Google Shape;1046;p135"/>
          <p:cNvPicPr preferRelativeResize="0"/>
          <p:nvPr/>
        </p:nvPicPr>
        <p:blipFill>
          <a:blip r:embed="rId5">
            <a:alphaModFix/>
          </a:blip>
          <a:stretch>
            <a:fillRect/>
          </a:stretch>
        </p:blipFill>
        <p:spPr>
          <a:xfrm>
            <a:off x="4686650" y="1339792"/>
            <a:ext cx="3927799" cy="236323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36"/>
          <p:cNvSpPr txBox="1"/>
          <p:nvPr/>
        </p:nvSpPr>
        <p:spPr>
          <a:xfrm>
            <a:off x="473350" y="468000"/>
            <a:ext cx="81411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4000"/>
              <a:buFont typeface="Arial"/>
              <a:buNone/>
            </a:pPr>
            <a:r>
              <a:rPr lang="es" sz="3200" b="1">
                <a:solidFill>
                  <a:schemeClr val="dk1"/>
                </a:solidFill>
                <a:latin typeface="DM Sans"/>
                <a:ea typeface="DM Sans"/>
                <a:cs typeface="DM Sans"/>
                <a:sym typeface="DM Sans"/>
              </a:rPr>
              <a:t>Ejemplo aplicado</a:t>
            </a:r>
            <a:endParaRPr sz="3700" b="1">
              <a:solidFill>
                <a:schemeClr val="dk1"/>
              </a:solidFill>
              <a:latin typeface="DM Sans"/>
              <a:ea typeface="DM Sans"/>
              <a:cs typeface="DM Sans"/>
              <a:sym typeface="DM Sans"/>
            </a:endParaRPr>
          </a:p>
        </p:txBody>
      </p:sp>
      <p:pic>
        <p:nvPicPr>
          <p:cNvPr id="1052" name="Google Shape;1052;p136"/>
          <p:cNvPicPr preferRelativeResize="0"/>
          <p:nvPr/>
        </p:nvPicPr>
        <p:blipFill>
          <a:blip r:embed="rId3">
            <a:alphaModFix/>
          </a:blip>
          <a:stretch>
            <a:fillRect/>
          </a:stretch>
        </p:blipFill>
        <p:spPr>
          <a:xfrm>
            <a:off x="7783499" y="468000"/>
            <a:ext cx="831300" cy="831300"/>
          </a:xfrm>
          <a:prstGeom prst="rect">
            <a:avLst/>
          </a:prstGeom>
          <a:noFill/>
          <a:ln>
            <a:noFill/>
          </a:ln>
        </p:spPr>
      </p:pic>
      <p:sp>
        <p:nvSpPr>
          <p:cNvPr id="1053" name="Google Shape;1053;p136"/>
          <p:cNvSpPr txBox="1"/>
          <p:nvPr/>
        </p:nvSpPr>
        <p:spPr>
          <a:xfrm>
            <a:off x="475200" y="3591800"/>
            <a:ext cx="4055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latin typeface="DM Sans"/>
                <a:ea typeface="DM Sans"/>
                <a:cs typeface="DM Sans"/>
                <a:sym typeface="DM Sans"/>
              </a:rPr>
              <a:t>85 % de las personas </a:t>
            </a:r>
            <a:r>
              <a:rPr lang="es" b="1">
                <a:solidFill>
                  <a:schemeClr val="dk1"/>
                </a:solidFill>
                <a:latin typeface="DM Sans"/>
                <a:ea typeface="DM Sans"/>
                <a:cs typeface="DM Sans"/>
                <a:sym typeface="DM Sans"/>
              </a:rPr>
              <a:t>sin</a:t>
            </a:r>
            <a:r>
              <a:rPr lang="es">
                <a:solidFill>
                  <a:schemeClr val="dk1"/>
                </a:solidFill>
                <a:latin typeface="DM Sans"/>
                <a:ea typeface="DM Sans"/>
                <a:cs typeface="DM Sans"/>
                <a:sym typeface="DM Sans"/>
              </a:rPr>
              <a:t> ataque cardíaco fueron identificadas con el modelo de regresión logística </a:t>
            </a:r>
            <a:endParaRPr>
              <a:latin typeface="DM Sans"/>
              <a:ea typeface="DM Sans"/>
              <a:cs typeface="DM Sans"/>
              <a:sym typeface="DM Sans"/>
            </a:endParaRPr>
          </a:p>
        </p:txBody>
      </p:sp>
      <p:sp>
        <p:nvSpPr>
          <p:cNvPr id="1054" name="Google Shape;1054;p136"/>
          <p:cNvSpPr txBox="1"/>
          <p:nvPr/>
        </p:nvSpPr>
        <p:spPr>
          <a:xfrm>
            <a:off x="4839900" y="3534600"/>
            <a:ext cx="3774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latin typeface="DM Sans"/>
                <a:ea typeface="DM Sans"/>
                <a:cs typeface="DM Sans"/>
                <a:sym typeface="DM Sans"/>
              </a:rPr>
              <a:t>83 % de las personas </a:t>
            </a:r>
            <a:r>
              <a:rPr lang="es" b="1">
                <a:solidFill>
                  <a:schemeClr val="dk1"/>
                </a:solidFill>
                <a:latin typeface="DM Sans"/>
                <a:ea typeface="DM Sans"/>
                <a:cs typeface="DM Sans"/>
                <a:sym typeface="DM Sans"/>
              </a:rPr>
              <a:t>sin</a:t>
            </a:r>
            <a:r>
              <a:rPr lang="es">
                <a:solidFill>
                  <a:schemeClr val="dk1"/>
                </a:solidFill>
                <a:latin typeface="DM Sans"/>
                <a:ea typeface="DM Sans"/>
                <a:cs typeface="DM Sans"/>
                <a:sym typeface="DM Sans"/>
              </a:rPr>
              <a:t> ataque cardíaco fueron identificadas con el modelo de Random Forest</a:t>
            </a:r>
            <a:endParaRPr>
              <a:latin typeface="DM Sans"/>
              <a:ea typeface="DM Sans"/>
              <a:cs typeface="DM Sans"/>
              <a:sym typeface="DM Sans"/>
            </a:endParaRPr>
          </a:p>
        </p:txBody>
      </p:sp>
      <p:pic>
        <p:nvPicPr>
          <p:cNvPr id="1055" name="Google Shape;1055;p136"/>
          <p:cNvPicPr preferRelativeResize="0"/>
          <p:nvPr/>
        </p:nvPicPr>
        <p:blipFill>
          <a:blip r:embed="rId4">
            <a:alphaModFix/>
          </a:blip>
          <a:stretch>
            <a:fillRect/>
          </a:stretch>
        </p:blipFill>
        <p:spPr>
          <a:xfrm>
            <a:off x="473350" y="1289313"/>
            <a:ext cx="4009699" cy="2109075"/>
          </a:xfrm>
          <a:prstGeom prst="rect">
            <a:avLst/>
          </a:prstGeom>
          <a:noFill/>
          <a:ln>
            <a:noFill/>
          </a:ln>
        </p:spPr>
      </p:pic>
      <p:pic>
        <p:nvPicPr>
          <p:cNvPr id="1056" name="Google Shape;1056;p136"/>
          <p:cNvPicPr preferRelativeResize="0"/>
          <p:nvPr/>
        </p:nvPicPr>
        <p:blipFill>
          <a:blip r:embed="rId5">
            <a:alphaModFix/>
          </a:blip>
          <a:stretch>
            <a:fillRect/>
          </a:stretch>
        </p:blipFill>
        <p:spPr>
          <a:xfrm>
            <a:off x="4839900" y="1402850"/>
            <a:ext cx="3603629" cy="20282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4089</Words>
  <Application>Microsoft Office PowerPoint</Application>
  <PresentationFormat>Presentación en pantalla (16:9)</PresentationFormat>
  <Paragraphs>332</Paragraphs>
  <Slides>118</Slides>
  <Notes>118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118</vt:i4>
      </vt:variant>
    </vt:vector>
  </HeadingPairs>
  <TitlesOfParts>
    <vt:vector size="123" baseType="lpstr">
      <vt:lpstr>Helvetica Neue Light</vt:lpstr>
      <vt:lpstr>Arial</vt:lpstr>
      <vt:lpstr>DM Sans</vt:lpstr>
      <vt:lpstr>Helvetica Neue</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David BU</cp:lastModifiedBy>
  <cp:revision>1</cp:revision>
  <dcterms:modified xsi:type="dcterms:W3CDTF">2023-09-21T02:12:42Z</dcterms:modified>
</cp:coreProperties>
</file>